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84" r:id="rId4"/>
    <p:sldId id="275" r:id="rId5"/>
    <p:sldId id="278" r:id="rId6"/>
    <p:sldId id="285" r:id="rId7"/>
    <p:sldId id="287" r:id="rId8"/>
    <p:sldId id="286" r:id="rId9"/>
    <p:sldId id="280" r:id="rId10"/>
    <p:sldId id="281" r:id="rId11"/>
    <p:sldId id="288" r:id="rId12"/>
    <p:sldId id="289" r:id="rId13"/>
    <p:sldId id="290" r:id="rId14"/>
    <p:sldId id="292" r:id="rId15"/>
    <p:sldId id="29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72" d="100"/>
          <a:sy n="72" d="100"/>
        </p:scale>
        <p:origin x="9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00247" y="6400801"/>
            <a:ext cx="443753" cy="161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Myriad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528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3129" indent="-263129">
              <a:lnSpc>
                <a:spcPct val="100000"/>
              </a:lnSpc>
              <a:buSzPct val="100000"/>
              <a:buFont typeface="Arial" charset="0"/>
              <a:buChar char="•"/>
              <a:tabLst/>
              <a:defRPr sz="2400" b="0" i="0">
                <a:latin typeface="Myriad Pro" charset="0"/>
                <a:ea typeface="Myriad Pro" charset="0"/>
                <a:cs typeface="Myriad Pro" charset="0"/>
              </a:defRPr>
            </a:lvl1pPr>
            <a:lvl2pPr marL="432197" indent="-257175">
              <a:lnSpc>
                <a:spcPct val="100000"/>
              </a:lnSpc>
              <a:buSzPct val="100000"/>
              <a:buFont typeface=".AppleSystemUIFont" charset="-120"/>
              <a:buChar char="–"/>
              <a:tabLst/>
              <a:defRPr sz="2100" b="0" i="0">
                <a:latin typeface="Myriad Pro" charset="0"/>
                <a:ea typeface="Myriad Pro" charset="0"/>
                <a:cs typeface="Myriad Pro" charset="0"/>
              </a:defRPr>
            </a:lvl2pPr>
            <a:lvl3pPr marL="600075" indent="-255985">
              <a:lnSpc>
                <a:spcPct val="95000"/>
              </a:lnSpc>
              <a:buSzPct val="100000"/>
              <a:buFont typeface="Arial" charset="0"/>
              <a:buChar char="•"/>
              <a:tabLst/>
              <a:defRPr sz="1800" b="0" i="0">
                <a:latin typeface="Myriad Pro" charset="0"/>
                <a:ea typeface="Myriad Pro" charset="0"/>
                <a:cs typeface="Myriad Pro" charset="0"/>
              </a:defRPr>
            </a:lvl3pPr>
            <a:lvl4pPr marL="688181" indent="-169069">
              <a:lnSpc>
                <a:spcPct val="95000"/>
              </a:lnSpc>
              <a:buSzPct val="100000"/>
              <a:buFont typeface="Arial" charset="0"/>
              <a:buChar char="•"/>
              <a:tabLst/>
              <a:defRPr sz="1200"/>
            </a:lvl4pPr>
            <a:lvl5pPr marL="864394" indent="-176213">
              <a:lnSpc>
                <a:spcPct val="95000"/>
              </a:lnSpc>
              <a:buSzPct val="100000"/>
              <a:buFont typeface="Arial" charset="0"/>
              <a:buChar char="•"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2932" y="6490372"/>
            <a:ext cx="1143000" cy="365125"/>
          </a:xfrm>
        </p:spPr>
        <p:txBody>
          <a:bodyPr/>
          <a:lstStyle>
            <a:lvl1pPr>
              <a:defRPr sz="1350"/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28800" y="1295400"/>
            <a:ext cx="548640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7035039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5055787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28800" y="1295400"/>
            <a:ext cx="548640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03473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621843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295400"/>
            <a:ext cx="548640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2528545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E97C8EB5-B790-B94E-ADCE-3E60864FE4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6077257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FC00-8404-4A00-A1DA-61112200A3A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77839"/>
            <a:ext cx="7315200" cy="919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803401"/>
            <a:ext cx="6248400" cy="4322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2932" y="651808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500" b="0" i="0">
                <a:solidFill>
                  <a:schemeClr val="bg1">
                    <a:lumMod val="50000"/>
                  </a:schemeClr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770172" y="6493697"/>
            <a:ext cx="36576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914378" rtl="0" eaLnBrk="1" latinLnBrk="0" hangingPunct="1">
        <a:spcBef>
          <a:spcPct val="0"/>
        </a:spcBef>
        <a:buNone/>
        <a:defRPr sz="3000" b="1" i="0" kern="1200" spc="300">
          <a:solidFill>
            <a:schemeClr val="tx1">
              <a:lumMod val="65000"/>
              <a:lumOff val="35000"/>
            </a:schemeClr>
          </a:solidFill>
          <a:latin typeface="Bebas Neue" charset="0"/>
          <a:ea typeface="Bebas Neue" charset="0"/>
          <a:cs typeface="Bebas Neue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b="0" i="0" kern="1200" dirty="0" smtClean="0">
          <a:solidFill>
            <a:schemeClr val="tx1">
              <a:lumMod val="65000"/>
              <a:lumOff val="35000"/>
            </a:schemeClr>
          </a:solidFill>
          <a:latin typeface="Myriad Pro" charset="0"/>
          <a:ea typeface="Myriad Pro" charset="0"/>
          <a:cs typeface="Myriad Pro" charset="0"/>
        </a:defRPr>
      </a:lvl1pPr>
      <a:lvl2pPr marL="0" indent="-342892" algn="l" defTabSz="914378" rtl="0" eaLnBrk="1" latinLnBrk="0" hangingPunct="1">
        <a:spcBef>
          <a:spcPts val="0"/>
        </a:spcBef>
        <a:buFont typeface="Times New Roman" pitchFamily="18" charset="0"/>
        <a:buChar char="→"/>
        <a:defRPr lang="en-US" sz="2000" b="0" i="0" kern="1200" dirty="0" smtClean="0">
          <a:solidFill>
            <a:schemeClr val="tx1">
              <a:lumMod val="65000"/>
              <a:lumOff val="35000"/>
            </a:schemeClr>
          </a:solidFill>
          <a:latin typeface="Myriad Pro" charset="0"/>
          <a:ea typeface="Myriad Pro" charset="0"/>
          <a:cs typeface="Myriad Pro" charset="0"/>
        </a:defRPr>
      </a:lvl2pPr>
      <a:lvl3pPr marL="914378" indent="0" algn="l" defTabSz="914378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566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754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dbrand@gatech.edu" TargetMode="External"/><Relationship Id="rId2" Type="http://schemas.openxmlformats.org/officeDocument/2006/relationships/hyperlink" Target="mailto:sham@cc.gate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x@gatech.edu" TargetMode="External"/><Relationship Id="rId7" Type="http://schemas.openxmlformats.org/officeDocument/2006/relationships/hyperlink" Target="mailto:rama@cc.gatech.edu" TargetMode="External"/><Relationship Id="rId2" Type="http://schemas.openxmlformats.org/officeDocument/2006/relationships/hyperlink" Target="mailto:sham@cc.gatec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a@cc.gatech.edu" TargetMode="External"/><Relationship Id="rId5" Type="http://schemas.openxmlformats.org/officeDocument/2006/relationships/hyperlink" Target="mailto:gbrito3@gatech.edu" TargetMode="External"/><Relationship Id="rId4" Type="http://schemas.openxmlformats.org/officeDocument/2006/relationships/hyperlink" Target="mailto:vdbrand@gatech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/>
              <a:t>MS 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435223"/>
            <a:ext cx="6400800" cy="1981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sz="1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for those without Computer Science background</a:t>
            </a: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M.S. Co-</a:t>
            </a:r>
            <a:r>
              <a:rPr lang="en-US" sz="7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ordinators</a:t>
            </a:r>
            <a:endParaRPr lang="en-US" sz="7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7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(1) Prof. Sham </a:t>
            </a:r>
            <a:r>
              <a:rPr lang="en-US" sz="7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Navathe</a:t>
            </a: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sham@cc.gatech.edu</a:t>
            </a: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(2) Prof. Jun Xu</a:t>
            </a: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jx@gatech.edu</a:t>
            </a: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FACULTY:</a:t>
            </a: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Prof. Jan van den Brand (Theory)</a:t>
            </a: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vdbrand@gatech.edu</a:t>
            </a: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9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August 14, 2024</a:t>
            </a: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9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3817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11ED-870F-D3B5-7739-1D4849F3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8077200" cy="863600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Courses offered in Spring 2025</a:t>
            </a:r>
            <a:endParaRPr lang="en-US" sz="40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02093-489C-6B3C-B795-ECF1F99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5D04C-1906-0A9A-12B5-C1EBA504A699}"/>
              </a:ext>
            </a:extLst>
          </p:cNvPr>
          <p:cNvSpPr txBox="1"/>
          <p:nvPr/>
        </p:nvSpPr>
        <p:spPr>
          <a:xfrm>
            <a:off x="989460" y="2084003"/>
            <a:ext cx="772851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dirty="0">
                <a:highlight>
                  <a:srgbClr val="FFFF00"/>
                </a:highlight>
              </a:rPr>
              <a:t>CS3210</a:t>
            </a:r>
            <a:r>
              <a:rPr lang="en-US" sz="1650" dirty="0"/>
              <a:t> A/GR  Design of Operating Systems (</a:t>
            </a:r>
            <a:r>
              <a:rPr lang="en-US" sz="1650" b="1" dirty="0">
                <a:solidFill>
                  <a:srgbClr val="595959"/>
                </a:solidFill>
              </a:rPr>
              <a:t>Alexey </a:t>
            </a:r>
            <a:r>
              <a:rPr lang="en-US" sz="1650" b="1" dirty="0" err="1">
                <a:solidFill>
                  <a:srgbClr val="595959"/>
                </a:solidFill>
              </a:rPr>
              <a:t>Tumanov</a:t>
            </a:r>
            <a:r>
              <a:rPr lang="en-US" sz="1650" dirty="0"/>
              <a:t>​)</a:t>
            </a:r>
          </a:p>
          <a:p>
            <a:endParaRPr lang="en-US" sz="1650" dirty="0"/>
          </a:p>
          <a:p>
            <a:r>
              <a:rPr lang="en-US" sz="1650" dirty="0"/>
              <a:t>CS 6210  Advanced Operating Systems (</a:t>
            </a:r>
            <a:r>
              <a:rPr lang="en-US" sz="1650" b="1" dirty="0">
                <a:solidFill>
                  <a:srgbClr val="595959"/>
                </a:solidFill>
              </a:rPr>
              <a:t>Anand Iyer</a:t>
            </a:r>
            <a:r>
              <a:rPr lang="en-US" sz="1650" dirty="0"/>
              <a:t>​)</a:t>
            </a:r>
          </a:p>
          <a:p>
            <a:endParaRPr lang="en-US" sz="1650" dirty="0"/>
          </a:p>
          <a:p>
            <a:r>
              <a:rPr lang="en-US" sz="1650" dirty="0"/>
              <a:t>CS 2200 Introduction to Computer Systems and Networking (</a:t>
            </a:r>
            <a:r>
              <a:rPr lang="en-US" sz="1650" b="1" dirty="0">
                <a:solidFill>
                  <a:srgbClr val="595959"/>
                </a:solidFill>
              </a:rPr>
              <a:t>Kishore Ramachandran</a:t>
            </a:r>
            <a:r>
              <a:rPr lang="en-US" sz="1650" dirty="0">
                <a:solidFill>
                  <a:srgbClr val="595959"/>
                </a:solidFill>
              </a:rPr>
              <a:t>)</a:t>
            </a:r>
            <a:endParaRPr lang="en-US" sz="1650" dirty="0"/>
          </a:p>
          <a:p>
            <a:endParaRPr lang="en-US" sz="1650" dirty="0"/>
          </a:p>
          <a:p>
            <a:r>
              <a:rPr lang="en-US" sz="1650" dirty="0"/>
              <a:t>CS4365/6365, Introduction to Enterprise Computing (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Calton Pu</a:t>
            </a:r>
            <a:r>
              <a:rPr lang="en-US" sz="1650" dirty="0"/>
              <a:t>)</a:t>
            </a:r>
          </a:p>
          <a:p>
            <a:endParaRPr lang="en-US" sz="1650" dirty="0">
              <a:solidFill>
                <a:srgbClr val="595959"/>
              </a:solidFill>
            </a:endParaRPr>
          </a:p>
          <a:p>
            <a:r>
              <a:rPr lang="en-US" sz="1650" dirty="0"/>
              <a:t>CS 7210 Distributed Computing (</a:t>
            </a:r>
            <a:r>
              <a:rPr lang="en-US" sz="1650" b="1" dirty="0">
                <a:solidFill>
                  <a:srgbClr val="595959"/>
                </a:solidFill>
              </a:rPr>
              <a:t>Ada </a:t>
            </a:r>
            <a:r>
              <a:rPr lang="en-US" sz="1650" b="1" dirty="0" err="1">
                <a:solidFill>
                  <a:srgbClr val="595959"/>
                </a:solidFill>
              </a:rPr>
              <a:t>Gavrilovska</a:t>
            </a:r>
            <a:r>
              <a:rPr lang="en-US" sz="1650" dirty="0"/>
              <a:t>​)</a:t>
            </a:r>
          </a:p>
          <a:p>
            <a:endParaRPr lang="en-US" sz="1650" dirty="0">
              <a:solidFill>
                <a:srgbClr val="595959"/>
              </a:solidFill>
            </a:endParaRPr>
          </a:p>
          <a:p>
            <a:r>
              <a:rPr lang="en-US" sz="1650" dirty="0"/>
              <a:t>CS4675/CS6675 Advanced Internet Systems and Application Development</a:t>
            </a:r>
            <a:r>
              <a:rPr lang="en-US" sz="1650" dirty="0">
                <a:solidFill>
                  <a:srgbClr val="595959"/>
                </a:solidFill>
              </a:rPr>
              <a:t> (</a:t>
            </a:r>
            <a:r>
              <a:rPr lang="en-US" sz="1650" b="1" dirty="0">
                <a:solidFill>
                  <a:srgbClr val="595959"/>
                </a:solidFill>
              </a:rPr>
              <a:t>Ling Liu</a:t>
            </a:r>
            <a:r>
              <a:rPr lang="en-US" sz="1650" dirty="0">
                <a:solidFill>
                  <a:srgbClr val="595959"/>
                </a:solidFill>
              </a:rPr>
              <a:t>)</a:t>
            </a:r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57972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ACC3-8EAE-462B-8661-CE78F15E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Remedial Courses in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3B08F-0555-4FC4-8E90-DDF7D7F1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31D9-DEC4-4015-96E6-35C72991C4D7}"/>
              </a:ext>
            </a:extLst>
          </p:cNvPr>
          <p:cNvSpPr txBox="1"/>
          <p:nvPr/>
        </p:nvSpPr>
        <p:spPr>
          <a:xfrm>
            <a:off x="788703" y="1175231"/>
            <a:ext cx="723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CS6200</a:t>
            </a:r>
            <a:r>
              <a:rPr lang="en-US" sz="2800" dirty="0"/>
              <a:t>  is an Introduction to Operating Systems course under the OMCS online program. It counts as elective but will not be counted as a core requirement course. Note that this course is </a:t>
            </a:r>
            <a:r>
              <a:rPr lang="en-US" sz="2800" b="1" dirty="0"/>
              <a:t>NOT</a:t>
            </a:r>
          </a:p>
          <a:p>
            <a:r>
              <a:rPr lang="en-US" sz="2800" dirty="0"/>
              <a:t>     available to on-campus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CS3210</a:t>
            </a:r>
            <a:r>
              <a:rPr lang="en-US" sz="2800" dirty="0"/>
              <a:t> Design of Operating Systems is the introductory course at </a:t>
            </a:r>
            <a:r>
              <a:rPr lang="en-US" sz="2800" dirty="0" err="1"/>
              <a:t>undergtraduate</a:t>
            </a:r>
            <a:r>
              <a:rPr lang="en-US" sz="2800" dirty="0"/>
              <a:t> level. It will not count at all under M.S. requirements. Similarly, any 2000 level pre-requisites will also not count.</a:t>
            </a:r>
          </a:p>
        </p:txBody>
      </p:sp>
    </p:spTree>
    <p:extLst>
      <p:ext uri="{BB962C8B-B14F-4D97-AF65-F5344CB8AC3E}">
        <p14:creationId xmlns:p14="http://schemas.microsoft.com/office/powerpoint/2010/main" val="270600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about CS3210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This is provided by Prof. Kishore Ramachandran</a:t>
            </a:r>
          </a:p>
          <a:p>
            <a:pPr marL="0" indent="0">
              <a:buNone/>
            </a:pPr>
            <a:endParaRPr lang="en-US" b="1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CS 3210 is NOT a traditional OS course.  It does NOT teach basic OS concepts which students should have learned in CS 2200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CS 3210 is a hands on project oriented course which assumes that students already have had CS 2200 or its equivalent.  We don’t want any surprises for the students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CS2200: An Introduction to Computer Systems and Networks, and CS2110 – Computer Organization and C programming are pre-requisites for CS3210</a:t>
            </a:r>
            <a:endParaRPr lang="en-US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endParaRPr lang="en-US" sz="48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89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Algorithm to Evaluate your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This is provided by Prof. Kishore Ramachandran</a:t>
            </a:r>
          </a:p>
          <a:p>
            <a:pPr marL="0" indent="0">
              <a:buNone/>
            </a:pPr>
            <a:endParaRPr lang="en-US" b="1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Here is an “algorithm” for students to do a self-determination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&gt;&gt;&gt; 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If  (no logic design preparation) then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   </a:t>
            </a:r>
            <a:r>
              <a:rPr lang="en-US" sz="18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CS 2110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 Computer Organization and C Programming //GR section for graduate students P/F and Audit options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elsif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(no computer systems preparation) then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   </a:t>
            </a:r>
            <a:r>
              <a:rPr lang="en-US" sz="18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CS 2200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 Introduction to Computer Systems and Networking //GR section for graduate students P/F and Audit options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else // have had basic computer architecture and OS course in UG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   </a:t>
            </a:r>
            <a:r>
              <a:rPr lang="en-US" sz="18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CS 3210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 Operating Systems Design // assumes students have had equivalent of CS 2200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end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// CS 4210 is a cross-listed course with CS 6210 Advanced OS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&gt;&gt;&gt; 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endParaRPr lang="en-US" sz="48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615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25A9-AD63-CCE7-F3A3-0FCF086C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Remedial algorithm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233A-32F2-9E6B-9692-FAEDD756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 3510 is almost equivalent to CS 6515.</a:t>
            </a:r>
          </a:p>
          <a:p>
            <a:r>
              <a:rPr lang="en-US" dirty="0"/>
              <a:t>For students who have never taken a course on data structures, CS 1332 (Data Structures and Algorithms) is a remedial course to take.  It teaches arrays, trees, linked lists, recursion, etc.</a:t>
            </a:r>
          </a:p>
          <a:p>
            <a:r>
              <a:rPr lang="en-US" dirty="0"/>
              <a:t>You also need to know how to prove things using techniques such as induction (taught in CS 2050 – Discrete Mathematics).</a:t>
            </a:r>
          </a:p>
        </p:txBody>
      </p:sp>
    </p:spTree>
    <p:extLst>
      <p:ext uri="{BB962C8B-B14F-4D97-AF65-F5344CB8AC3E}">
        <p14:creationId xmlns:p14="http://schemas.microsoft.com/office/powerpoint/2010/main" val="393736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072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Relevant Faculty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Prof. Sham </a:t>
            </a:r>
            <a:r>
              <a:rPr lang="en-US" dirty="0" err="1"/>
              <a:t>Navathe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dirty="0">
                <a:hlinkClick r:id="rId2"/>
              </a:rPr>
              <a:t>sham@cc.gatech.edu</a:t>
            </a:r>
            <a:r>
              <a:rPr lang="en-US" dirty="0"/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Database Systems and Analytics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Jun Xu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dirty="0">
                <a:hlinkClick r:id="rId3"/>
              </a:rPr>
              <a:t>jx@gatech.edu</a:t>
            </a:r>
            <a:r>
              <a:rPr lang="en-US" dirty="0"/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Network Systems and theory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Jan Van den Brand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4"/>
              </a:rPr>
              <a:t>vdbrand@gatech.edu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Theory, Algebraic Algorithms, Optimization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</a:t>
            </a:r>
            <a:r>
              <a:rPr lang="en-US" dirty="0" err="1"/>
              <a:t>Gerandy</a:t>
            </a:r>
            <a:r>
              <a:rPr lang="en-US" dirty="0"/>
              <a:t> Brito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5"/>
              </a:rPr>
              <a:t>gbrito3@gatech.edu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Theory and Algorithms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Ada Gavrilovska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6"/>
              </a:rPr>
              <a:t>ada@cc.gatech.edu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Systems, Cloud, Distributed Systems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Kishore Ramachandran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7"/>
              </a:rPr>
              <a:t>rama@cc.gatech.edu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Parallel and Distributed Systems, Cloud, Embedded Systems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College of Computing (</a:t>
            </a:r>
            <a:r>
              <a:rPr lang="en-US" dirty="0" err="1"/>
              <a:t>CoC</a:t>
            </a:r>
            <a:r>
              <a:rPr lang="en-US" dirty="0"/>
              <a:t>) was established at Georgia Tech in 1990. Initially it contained only one school (department):  Computer Science.</a:t>
            </a:r>
          </a:p>
          <a:p>
            <a:r>
              <a:rPr lang="en-US" dirty="0"/>
              <a:t>Now the college has 4 schools, plus one for teaching only:</a:t>
            </a:r>
          </a:p>
          <a:p>
            <a:pPr lvl="1"/>
            <a:r>
              <a:rPr lang="en-US" dirty="0"/>
              <a:t>School of Computer Science (CS)</a:t>
            </a:r>
          </a:p>
          <a:p>
            <a:pPr lvl="1"/>
            <a:r>
              <a:rPr lang="en-US" dirty="0"/>
              <a:t>School of Interactive Computing (IC)</a:t>
            </a:r>
          </a:p>
          <a:p>
            <a:pPr lvl="1"/>
            <a:r>
              <a:rPr lang="en-US" dirty="0"/>
              <a:t>School of Computational Science and Engineering (CSE)</a:t>
            </a:r>
          </a:p>
          <a:p>
            <a:pPr lvl="1"/>
            <a:r>
              <a:rPr lang="en-US" dirty="0"/>
              <a:t>School of Cybersecurity and Privacy (CP)</a:t>
            </a:r>
          </a:p>
          <a:p>
            <a:pPr lvl="1"/>
            <a:r>
              <a:rPr lang="en-US" dirty="0"/>
              <a:t>AND the School of Computing Instruction (SCI)</a:t>
            </a:r>
          </a:p>
        </p:txBody>
      </p:sp>
    </p:spTree>
    <p:extLst>
      <p:ext uri="{BB962C8B-B14F-4D97-AF65-F5344CB8AC3E}">
        <p14:creationId xmlns:p14="http://schemas.microsoft.com/office/powerpoint/2010/main" val="28885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college- continued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latest School of Cybersecurity and Privacy gives its own M.S in Cybersecurity specialization.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 M.S. students, you are NOT affected by what course is taught by faculty from which school. You have to meet the requirements of your specialization.</a:t>
            </a:r>
          </a:p>
        </p:txBody>
      </p:sp>
    </p:spTree>
    <p:extLst>
      <p:ext uri="{BB962C8B-B14F-4D97-AF65-F5344CB8AC3E}">
        <p14:creationId xmlns:p14="http://schemas.microsoft.com/office/powerpoint/2010/main" val="327777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/>
              <a:t>UNDER CS (Computer Science)</a:t>
            </a:r>
          </a:p>
          <a:p>
            <a:pPr marL="0" indent="0">
              <a:buNone/>
            </a:pPr>
            <a:r>
              <a:rPr lang="en-US" sz="4000" b="1" dirty="0"/>
              <a:t>ONLY ONE SPECIALIZATION-</a:t>
            </a:r>
          </a:p>
          <a:p>
            <a:r>
              <a:rPr lang="en-US" sz="4000" dirty="0"/>
              <a:t> Computing Systems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UNDER CSE (Computational Science and Engineering):</a:t>
            </a:r>
          </a:p>
          <a:p>
            <a:r>
              <a:rPr lang="en-US" sz="4000" dirty="0"/>
              <a:t>Modeling and Simulation</a:t>
            </a:r>
          </a:p>
          <a:p>
            <a:r>
              <a:rPr lang="en-US" sz="4000" dirty="0"/>
              <a:t>High Performance Computing</a:t>
            </a:r>
          </a:p>
          <a:p>
            <a:r>
              <a:rPr lang="en-US" sz="4000" dirty="0"/>
              <a:t>Visual Analytics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UNDER IC (Interactive Computing)</a:t>
            </a:r>
          </a:p>
          <a:p>
            <a:r>
              <a:rPr lang="en-US" sz="4000" dirty="0"/>
              <a:t>Computational Perception and Robotics</a:t>
            </a:r>
          </a:p>
          <a:p>
            <a:r>
              <a:rPr lang="en-US" sz="4000" dirty="0"/>
              <a:t>Computer Graphics</a:t>
            </a:r>
          </a:p>
          <a:p>
            <a:r>
              <a:rPr lang="en-US" sz="4000" dirty="0"/>
              <a:t>Human Centered Computing</a:t>
            </a:r>
          </a:p>
          <a:p>
            <a:r>
              <a:rPr lang="en-US" sz="4000" dirty="0"/>
              <a:t>Human Computer Interaction</a:t>
            </a:r>
          </a:p>
          <a:p>
            <a:r>
              <a:rPr lang="en-US" sz="4000" dirty="0"/>
              <a:t>Interactive Intelligence</a:t>
            </a:r>
          </a:p>
          <a:p>
            <a:r>
              <a:rPr lang="en-US" sz="4000" dirty="0"/>
              <a:t>Machine Learning</a:t>
            </a:r>
          </a:p>
          <a:p>
            <a:r>
              <a:rPr lang="en-US" sz="4000" dirty="0"/>
              <a:t>Scientific Computing</a:t>
            </a:r>
          </a:p>
          <a:p>
            <a:r>
              <a:rPr lang="en-US" sz="4000" dirty="0"/>
              <a:t>Social Computing</a:t>
            </a:r>
          </a:p>
          <a:p>
            <a:endParaRPr lang="en-US" sz="4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94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here from these other Specializations?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NOTE THAT EACH OF THESE SPECIALIZATIONS HAVE THEIR OWN REQUIREMENTS.</a:t>
            </a:r>
          </a:p>
          <a:p>
            <a:pPr marL="0" indent="0">
              <a:buNone/>
            </a:pP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/>
              <a:t>UNDER CSE (Computational Science and Engineering):</a:t>
            </a:r>
          </a:p>
          <a:p>
            <a:r>
              <a:rPr lang="en-US" dirty="0"/>
              <a:t>Modeling and Simulation</a:t>
            </a:r>
          </a:p>
          <a:p>
            <a:r>
              <a:rPr lang="en-US" dirty="0"/>
              <a:t>High Performance Computing</a:t>
            </a:r>
          </a:p>
          <a:p>
            <a:r>
              <a:rPr lang="en-US" dirty="0"/>
              <a:t>Visual Analytics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UNDER IC (Interactive Computing)</a:t>
            </a:r>
          </a:p>
          <a:p>
            <a:r>
              <a:rPr lang="en-US" dirty="0"/>
              <a:t>Computational Perception and Robotics</a:t>
            </a:r>
          </a:p>
          <a:p>
            <a:r>
              <a:rPr lang="en-US" dirty="0"/>
              <a:t>Computer Graphics</a:t>
            </a:r>
          </a:p>
          <a:p>
            <a:r>
              <a:rPr lang="en-US" dirty="0"/>
              <a:t>Human Centered Computing</a:t>
            </a:r>
          </a:p>
          <a:p>
            <a:r>
              <a:rPr lang="en-US" dirty="0"/>
              <a:t>Human Computer Interaction</a:t>
            </a:r>
          </a:p>
          <a:p>
            <a:r>
              <a:rPr lang="en-US" dirty="0"/>
              <a:t>Interactive Intelligence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Scientific Computing</a:t>
            </a:r>
          </a:p>
          <a:p>
            <a:r>
              <a:rPr lang="en-US" dirty="0"/>
              <a:t>Social Computing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488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here to answer any questions you have, but we will mainly limit ourselves to the Computing Systems specialization.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380D-7267-492D-8D25-867F8C0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00" y="1055402"/>
            <a:ext cx="7315200" cy="689371"/>
          </a:xfrm>
        </p:spPr>
        <p:txBody>
          <a:bodyPr/>
          <a:lstStyle/>
          <a:p>
            <a:r>
              <a:rPr lang="en-US" dirty="0">
                <a:latin typeface="Bebas Neue"/>
              </a:rPr>
              <a:t>Systems Faculty Members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FE3B6-9D05-4D47-B47B-81D1B794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DD1AB5-42BA-4E8A-BFEE-435884E16AAB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685800"/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 descr="A picture containing person, wall, person&#10;&#10;Description automatically generated">
            <a:extLst>
              <a:ext uri="{FF2B5EF4-FFF2-40B4-BE49-F238E27FC236}">
                <a16:creationId xmlns:a16="http://schemas.microsoft.com/office/drawing/2014/main" id="{EA773405-1050-4DE8-92AD-DC1D5515D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56" y="1959186"/>
            <a:ext cx="1084634" cy="1421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A0864-8590-4538-B1F0-5728DF531914}"/>
              </a:ext>
            </a:extLst>
          </p:cNvPr>
          <p:cNvSpPr txBox="1"/>
          <p:nvPr/>
        </p:nvSpPr>
        <p:spPr>
          <a:xfrm>
            <a:off x="3104983" y="3398165"/>
            <a:ext cx="13173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Ada </a:t>
            </a:r>
            <a:r>
              <a:rPr lang="en-US" sz="1350" b="1" dirty="0" err="1">
                <a:solidFill>
                  <a:srgbClr val="595959"/>
                </a:solidFill>
                <a:latin typeface="Calibri"/>
              </a:rPr>
              <a:t>Gavrilovska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40DA5-CE6C-470D-BB89-DDE8C1244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26" y="3833722"/>
            <a:ext cx="1233427" cy="1532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C3722-7466-4095-B69B-13A6FEFEF02B}"/>
              </a:ext>
            </a:extLst>
          </p:cNvPr>
          <p:cNvSpPr txBox="1"/>
          <p:nvPr/>
        </p:nvSpPr>
        <p:spPr>
          <a:xfrm>
            <a:off x="2069387" y="5343802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Ling Liu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1E026-08B0-4A56-B42B-F81BA4A6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31" y="3789212"/>
            <a:ext cx="1394090" cy="1546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AB75B7-9CDA-4787-9258-ED2B65E00469}"/>
              </a:ext>
            </a:extLst>
          </p:cNvPr>
          <p:cNvSpPr txBox="1"/>
          <p:nvPr/>
        </p:nvSpPr>
        <p:spPr>
          <a:xfrm>
            <a:off x="4540572" y="5335336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Kishore Ramachandran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5FC5326C-A2CC-4B60-AF3E-0340194AD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611" y="3823754"/>
            <a:ext cx="1017144" cy="15420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9DF867-51B9-437B-BEFF-ACFC30315281}"/>
              </a:ext>
            </a:extLst>
          </p:cNvPr>
          <p:cNvSpPr txBox="1"/>
          <p:nvPr/>
        </p:nvSpPr>
        <p:spPr>
          <a:xfrm>
            <a:off x="6337407" y="5365798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Alexey </a:t>
            </a:r>
            <a:r>
              <a:rPr lang="en-US" sz="1350" b="1" dirty="0" err="1">
                <a:solidFill>
                  <a:srgbClr val="595959"/>
                </a:solidFill>
                <a:latin typeface="Calibri"/>
              </a:rPr>
              <a:t>Tumanov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C8DBC-8704-46B2-B6E4-F44B6D867966}"/>
              </a:ext>
            </a:extLst>
          </p:cNvPr>
          <p:cNvSpPr txBox="1"/>
          <p:nvPr/>
        </p:nvSpPr>
        <p:spPr>
          <a:xfrm>
            <a:off x="3327742" y="5335987"/>
            <a:ext cx="8568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 err="1">
                <a:solidFill>
                  <a:srgbClr val="595959"/>
                </a:solidFill>
                <a:latin typeface="Calibri"/>
              </a:rPr>
              <a:t>Calton</a:t>
            </a:r>
            <a:r>
              <a:rPr lang="en-US" sz="1350" b="1" dirty="0">
                <a:solidFill>
                  <a:srgbClr val="595959"/>
                </a:solidFill>
                <a:latin typeface="Calibri"/>
              </a:rPr>
              <a:t> Pu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​</a:t>
            </a:r>
          </a:p>
        </p:txBody>
      </p:sp>
      <p:pic>
        <p:nvPicPr>
          <p:cNvPr id="22" name="Picture 21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DF8FC278-F838-4D21-B54F-B6FC7DC6E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229" y="1943095"/>
            <a:ext cx="1228725" cy="14858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1B07A6-38A0-473D-9FFD-3B198790FED5}"/>
              </a:ext>
            </a:extLst>
          </p:cNvPr>
          <p:cNvSpPr txBox="1"/>
          <p:nvPr/>
        </p:nvSpPr>
        <p:spPr>
          <a:xfrm>
            <a:off x="4759229" y="3416785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Greg Eisenhauer​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789648-EA87-1970-E64E-ADA566742C25}"/>
              </a:ext>
            </a:extLst>
          </p:cNvPr>
          <p:cNvSpPr txBox="1"/>
          <p:nvPr/>
        </p:nvSpPr>
        <p:spPr>
          <a:xfrm>
            <a:off x="1683161" y="3411650"/>
            <a:ext cx="12523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212121"/>
                </a:solidFill>
                <a:latin typeface="Calibri"/>
              </a:rPr>
              <a:t>Ketan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Bhardwaj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1D7B0-DBA7-BFBD-DEA2-116DFFFE4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166" y="1985200"/>
            <a:ext cx="1194386" cy="1412966"/>
          </a:xfrm>
          <a:prstGeom prst="rect">
            <a:avLst/>
          </a:prstGeom>
        </p:spPr>
      </p:pic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E28406BB-A575-1EEF-667F-979161DC7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592" y="3823181"/>
            <a:ext cx="1291278" cy="1512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F6ED71-7C20-22C8-1849-21D55992D6AA}"/>
              </a:ext>
            </a:extLst>
          </p:cNvPr>
          <p:cNvSpPr txBox="1"/>
          <p:nvPr/>
        </p:nvSpPr>
        <p:spPr>
          <a:xfrm>
            <a:off x="6459228" y="3365838"/>
            <a:ext cx="10943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Anand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Iyer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C260F6-E5D2-C89D-85D3-4933A4C4F6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821" y="1965566"/>
            <a:ext cx="1228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11ED-870F-D3B5-7739-1D4849F3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Courses offered in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02093-489C-6B3C-B795-ECF1F99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18C6D-A424-6E6F-8F89-AB26E6558768}"/>
              </a:ext>
            </a:extLst>
          </p:cNvPr>
          <p:cNvSpPr txBox="1"/>
          <p:nvPr/>
        </p:nvSpPr>
        <p:spPr>
          <a:xfrm>
            <a:off x="1152074" y="2032433"/>
            <a:ext cx="7983858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121"/>
                </a:solidFill>
                <a:highlight>
                  <a:srgbClr val="FFFF00"/>
                </a:highlight>
              </a:rPr>
              <a:t>CS3210 Design of Operating Systems </a:t>
            </a:r>
            <a:r>
              <a:rPr lang="en-US" dirty="0">
                <a:solidFill>
                  <a:srgbClr val="212121"/>
                </a:solidFill>
              </a:rPr>
              <a:t>(</a:t>
            </a:r>
            <a:r>
              <a:rPr lang="en-US" b="1" dirty="0">
                <a:solidFill>
                  <a:srgbClr val="595959"/>
                </a:solidFill>
              </a:rPr>
              <a:t>Anand Iyer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CS 6210 Advanced Operating Systems </a:t>
            </a:r>
            <a:r>
              <a:rPr lang="en-US" dirty="0"/>
              <a:t>(</a:t>
            </a:r>
            <a:r>
              <a:rPr lang="en-US" b="1" dirty="0">
                <a:solidFill>
                  <a:srgbClr val="595959"/>
                </a:solidFill>
              </a:rPr>
              <a:t>Ada </a:t>
            </a:r>
            <a:r>
              <a:rPr lang="en-US" b="1" dirty="0" err="1">
                <a:solidFill>
                  <a:srgbClr val="595959"/>
                </a:solidFill>
              </a:rPr>
              <a:t>Gavrilovska</a:t>
            </a:r>
            <a:r>
              <a:rPr lang="en-US" dirty="0"/>
              <a:t>​)</a:t>
            </a:r>
          </a:p>
          <a:p>
            <a:endParaRPr lang="en-US" dirty="0"/>
          </a:p>
          <a:p>
            <a:r>
              <a:rPr lang="en-US" dirty="0"/>
              <a:t>CS 6211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System Design for Cloud Computing (Fall 2024)</a:t>
            </a: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595959"/>
                </a:solidFill>
              </a:rPr>
              <a:t>Kishore Ramachandran</a:t>
            </a:r>
            <a:r>
              <a:rPr lang="en-US" dirty="0">
                <a:solidFill>
                  <a:srgbClr val="595959"/>
                </a:solidFill>
              </a:rPr>
              <a:t>)</a:t>
            </a:r>
            <a:endParaRPr lang="en-US" dirty="0"/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/>
              <a:t>CS4220/6235, Real-Time and Embedded Systems (</a:t>
            </a:r>
            <a:r>
              <a:rPr lang="en-US" b="1" dirty="0"/>
              <a:t>Calton Pu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CS6220 Big Data Systems and Analytics </a:t>
            </a:r>
            <a:r>
              <a:rPr lang="en-US" dirty="0">
                <a:solidFill>
                  <a:srgbClr val="595959"/>
                </a:solidFill>
              </a:rPr>
              <a:t>(</a:t>
            </a:r>
            <a:r>
              <a:rPr lang="en-US" b="1" dirty="0">
                <a:solidFill>
                  <a:srgbClr val="595959"/>
                </a:solidFill>
              </a:rPr>
              <a:t>Ling Liu</a:t>
            </a:r>
            <a:r>
              <a:rPr lang="en-US" dirty="0">
                <a:solidFill>
                  <a:srgbClr val="595959"/>
                </a:solidFill>
              </a:rPr>
              <a:t>)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sz="1650" dirty="0"/>
              <a:t>CS8803-SMR  Systems for Machine Learning </a:t>
            </a:r>
            <a:r>
              <a:rPr lang="en-US" sz="1650" b="1" dirty="0"/>
              <a:t> </a:t>
            </a:r>
            <a:r>
              <a:rPr lang="en-US" sz="1650" dirty="0"/>
              <a:t>(</a:t>
            </a:r>
            <a:r>
              <a:rPr lang="en-US" sz="1650" b="1" dirty="0">
                <a:solidFill>
                  <a:srgbClr val="595959"/>
                </a:solidFill>
              </a:rPr>
              <a:t>Alexey </a:t>
            </a:r>
            <a:r>
              <a:rPr lang="en-US" sz="1650" b="1" dirty="0" err="1">
                <a:solidFill>
                  <a:srgbClr val="595959"/>
                </a:solidFill>
              </a:rPr>
              <a:t>Tumanov</a:t>
            </a:r>
            <a:r>
              <a:rPr lang="en-US" sz="1650" dirty="0"/>
              <a:t>​)</a:t>
            </a: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312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3E42"/>
      </a:hlink>
      <a:folHlink>
        <a:srgbClr val="EF3E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994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.AppleSystemUIFont</vt:lpstr>
      <vt:lpstr>Aptos</vt:lpstr>
      <vt:lpstr>Arial</vt:lpstr>
      <vt:lpstr>Bebas Neue</vt:lpstr>
      <vt:lpstr>Calibri</vt:lpstr>
      <vt:lpstr>Gentium Book Basic</vt:lpstr>
      <vt:lpstr>Myriad Pro</vt:lpstr>
      <vt:lpstr>Myriad Pro Regular</vt:lpstr>
      <vt:lpstr>Times New Roman</vt:lpstr>
      <vt:lpstr>Office Theme</vt:lpstr>
      <vt:lpstr>1_Office Theme</vt:lpstr>
      <vt:lpstr>MS Computer Science</vt:lpstr>
      <vt:lpstr>Some Relevant Faculty Members</vt:lpstr>
      <vt:lpstr>About the College</vt:lpstr>
      <vt:lpstr>About the college- continued</vt:lpstr>
      <vt:lpstr>Specializations</vt:lpstr>
      <vt:lpstr>Who are here from these other Specializations?</vt:lpstr>
      <vt:lpstr>We are here to answer any questions you have, but we will mainly limit ourselves to the Computing Systems specialization.</vt:lpstr>
      <vt:lpstr>Systems Faculty Members</vt:lpstr>
      <vt:lpstr>Courses offered in Fall 2024</vt:lpstr>
      <vt:lpstr>Courses offered in Spring 2025</vt:lpstr>
      <vt:lpstr>Some Remedial Courses in Systems</vt:lpstr>
      <vt:lpstr>A note about CS3210</vt:lpstr>
      <vt:lpstr>An Algorithm to Evaluate your Background</vt:lpstr>
      <vt:lpstr>Remedial algorithm courses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Navathe, Shamkant B</cp:lastModifiedBy>
  <cp:revision>37</cp:revision>
  <dcterms:created xsi:type="dcterms:W3CDTF">2019-08-08T20:03:50Z</dcterms:created>
  <dcterms:modified xsi:type="dcterms:W3CDTF">2024-08-14T17:37:34Z</dcterms:modified>
</cp:coreProperties>
</file>