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8" r:id="rId3"/>
    <p:sldId id="284" r:id="rId4"/>
    <p:sldId id="275" r:id="rId5"/>
    <p:sldId id="278" r:id="rId6"/>
    <p:sldId id="285" r:id="rId7"/>
    <p:sldId id="287" r:id="rId8"/>
    <p:sldId id="286" r:id="rId9"/>
    <p:sldId id="280" r:id="rId10"/>
    <p:sldId id="281" r:id="rId11"/>
    <p:sldId id="288" r:id="rId12"/>
    <p:sldId id="289" r:id="rId13"/>
    <p:sldId id="290" r:id="rId14"/>
    <p:sldId id="292" r:id="rId15"/>
    <p:sldId id="293" r:id="rId16"/>
    <p:sldId id="27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>
      <p:cViewPr varScale="1">
        <p:scale>
          <a:sx n="120" d="100"/>
          <a:sy n="120" d="100"/>
        </p:scale>
        <p:origin x="1944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://15721.courses.cs.cmu.edu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://15721.courses.cs.cmu.edu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://15721.courses.cs.cmu.edu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://15721.courses.cs.cmu.edu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://15721.courses.cs.cmu.edu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FC00-8404-4A00-A1DA-61112200A3A2}" type="datetimeFigureOut">
              <a:rPr lang="en-US" smtClean="0"/>
              <a:t>8/12/25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0D7D8-A953-4522-B43C-D7EB6D366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155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FC00-8404-4A00-A1DA-61112200A3A2}" type="datetimeFigureOut">
              <a:rPr lang="en-US" smtClean="0"/>
              <a:t>8/12/25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0D7D8-A953-4522-B43C-D7EB6D366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692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FC00-8404-4A00-A1DA-61112200A3A2}" type="datetimeFigureOut">
              <a:rPr lang="en-US" smtClean="0"/>
              <a:t>8/12/25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0D7D8-A953-4522-B43C-D7EB6D366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193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25333" y="1557867"/>
            <a:ext cx="5096935" cy="2235200"/>
          </a:xfrm>
        </p:spPr>
        <p:txBody>
          <a:bodyPr anchor="b" anchorCtr="0">
            <a:noAutofit/>
          </a:bodyPr>
          <a:lstStyle>
            <a:lvl1pPr algn="l">
              <a:lnSpc>
                <a:spcPts val="3600"/>
              </a:lnSpc>
              <a:defRPr b="1" cap="all" spc="1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25332" y="4275668"/>
            <a:ext cx="5096935" cy="1202267"/>
          </a:xfrm>
        </p:spPr>
        <p:txBody>
          <a:bodyPr>
            <a:noAutofit/>
          </a:bodyPr>
          <a:lstStyle>
            <a:lvl1pPr marL="0" indent="0" algn="l">
              <a:lnSpc>
                <a:spcPts val="2100"/>
              </a:lnSpc>
              <a:buNone/>
              <a:defRPr sz="1800" cap="all" spc="3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700247" y="6400801"/>
            <a:ext cx="443753" cy="1613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>
              <a:latin typeface="Myriad Pr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252877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63129" indent="-263129">
              <a:lnSpc>
                <a:spcPct val="100000"/>
              </a:lnSpc>
              <a:buSzPct val="100000"/>
              <a:buFont typeface="Arial" charset="0"/>
              <a:buChar char="•"/>
              <a:tabLst/>
              <a:defRPr sz="2400" b="0" i="0">
                <a:latin typeface="Myriad Pro" charset="0"/>
                <a:ea typeface="Myriad Pro" charset="0"/>
                <a:cs typeface="Myriad Pro" charset="0"/>
              </a:defRPr>
            </a:lvl1pPr>
            <a:lvl2pPr marL="432197" indent="-257175">
              <a:lnSpc>
                <a:spcPct val="100000"/>
              </a:lnSpc>
              <a:buSzPct val="100000"/>
              <a:buFont typeface=".AppleSystemUIFont" charset="-120"/>
              <a:buChar char="–"/>
              <a:tabLst/>
              <a:defRPr sz="2100" b="0" i="0">
                <a:latin typeface="Myriad Pro" charset="0"/>
                <a:ea typeface="Myriad Pro" charset="0"/>
                <a:cs typeface="Myriad Pro" charset="0"/>
              </a:defRPr>
            </a:lvl2pPr>
            <a:lvl3pPr marL="600075" indent="-255985">
              <a:lnSpc>
                <a:spcPct val="95000"/>
              </a:lnSpc>
              <a:buSzPct val="100000"/>
              <a:buFont typeface="Arial" charset="0"/>
              <a:buChar char="•"/>
              <a:tabLst/>
              <a:defRPr sz="1800" b="0" i="0">
                <a:latin typeface="Myriad Pro" charset="0"/>
                <a:ea typeface="Myriad Pro" charset="0"/>
                <a:cs typeface="Myriad Pro" charset="0"/>
              </a:defRPr>
            </a:lvl3pPr>
            <a:lvl4pPr marL="688181" indent="-169069">
              <a:lnSpc>
                <a:spcPct val="95000"/>
              </a:lnSpc>
              <a:buSzPct val="100000"/>
              <a:buFont typeface="Arial" charset="0"/>
              <a:buChar char="•"/>
              <a:tabLst/>
              <a:defRPr sz="1200"/>
            </a:lvl4pPr>
            <a:lvl5pPr marL="864394" indent="-176213">
              <a:lnSpc>
                <a:spcPct val="95000"/>
              </a:lnSpc>
              <a:buSzPct val="100000"/>
              <a:buFont typeface="Arial" charset="0"/>
              <a:buChar char="•"/>
              <a:tabLst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2932" y="6490372"/>
            <a:ext cx="1143000" cy="365125"/>
          </a:xfrm>
        </p:spPr>
        <p:txBody>
          <a:bodyPr/>
          <a:lstStyle>
            <a:lvl1pPr>
              <a:defRPr sz="1350"/>
            </a:lvl1pPr>
          </a:lstStyle>
          <a:p>
            <a:fld id="{97DD1AB5-42BA-4E8A-BFEE-435884E16A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828800" y="1295400"/>
            <a:ext cx="5486400" cy="2438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>
              <a:latin typeface="Myriad Pro Regular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062"/>
            <a:ext cx="822960" cy="512064"/>
          </a:xfrm>
          <a:prstGeom prst="rect">
            <a:avLst/>
          </a:prstGeom>
          <a:ln>
            <a:noFill/>
          </a:ln>
        </p:spPr>
      </p:pic>
      <p:sp>
        <p:nvSpPr>
          <p:cNvPr id="10" name="TextBox 9">
            <a:hlinkClick r:id="rId3"/>
          </p:cNvPr>
          <p:cNvSpPr txBox="1"/>
          <p:nvPr userDrawn="1"/>
        </p:nvSpPr>
        <p:spPr>
          <a:xfrm>
            <a:off x="3640231" y="6558481"/>
            <a:ext cx="1863539" cy="23083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Gentium Book Basic" pitchFamily="2" charset="0"/>
              </a:defRPr>
            </a:lvl1pPr>
          </a:lstStyle>
          <a:p>
            <a:pPr lvl="0" algn="ctr"/>
            <a:r>
              <a:rPr lang="en-US" sz="1500" b="0" i="0">
                <a:latin typeface="Bebas Neue" charset="0"/>
                <a:ea typeface="Bebas Neue" charset="0"/>
                <a:cs typeface="Bebas Neue" charset="0"/>
              </a:rPr>
              <a:t>GT</a:t>
            </a:r>
            <a:r>
              <a:rPr lang="en-US" sz="1500" b="0" i="0" baseline="0">
                <a:latin typeface="Bebas Neue" charset="0"/>
                <a:ea typeface="Bebas Neue" charset="0"/>
                <a:cs typeface="Bebas Neue" charset="0"/>
              </a:rPr>
              <a:t> 8803</a:t>
            </a:r>
            <a:r>
              <a:rPr lang="en-US" sz="1500" b="0" i="0">
                <a:latin typeface="Bebas Neue" charset="0"/>
                <a:ea typeface="Bebas Neue" charset="0"/>
                <a:cs typeface="Bebas Neue" charset="0"/>
              </a:rPr>
              <a:t> //</a:t>
            </a:r>
            <a:r>
              <a:rPr lang="en-US" sz="1500" b="0" i="0" baseline="0">
                <a:latin typeface="Bebas Neue" charset="0"/>
                <a:ea typeface="Bebas Neue" charset="0"/>
                <a:cs typeface="Bebas Neue" charset="0"/>
              </a:rPr>
              <a:t> </a:t>
            </a:r>
            <a:r>
              <a:rPr lang="en-US" sz="1500" b="0" i="0">
                <a:latin typeface="Bebas Neue" charset="0"/>
                <a:ea typeface="Bebas Neue" charset="0"/>
                <a:cs typeface="Bebas Neue" charset="0"/>
              </a:rPr>
              <a:t>Fall</a:t>
            </a:r>
            <a:r>
              <a:rPr lang="en-US" sz="1500" b="0" i="0" baseline="0">
                <a:latin typeface="Bebas Neue" charset="0"/>
                <a:ea typeface="Bebas Neue" charset="0"/>
                <a:cs typeface="Bebas Neue" charset="0"/>
              </a:rPr>
              <a:t> </a:t>
            </a:r>
            <a:r>
              <a:rPr lang="en-US" sz="1500" b="0" i="0">
                <a:latin typeface="Bebas Neue" charset="0"/>
                <a:ea typeface="Bebas Neue" charset="0"/>
                <a:cs typeface="Bebas Neue" charset="0"/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1770350392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2932" y="6462662"/>
            <a:ext cx="1143000" cy="365125"/>
          </a:xfrm>
        </p:spPr>
        <p:txBody>
          <a:bodyPr/>
          <a:lstStyle/>
          <a:p>
            <a:fld id="{97DD1AB5-42BA-4E8A-BFEE-435884E16AA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062"/>
            <a:ext cx="822960" cy="512064"/>
          </a:xfrm>
          <a:prstGeom prst="rect">
            <a:avLst/>
          </a:prstGeom>
          <a:ln>
            <a:noFill/>
          </a:ln>
        </p:spPr>
      </p:pic>
      <p:sp>
        <p:nvSpPr>
          <p:cNvPr id="10" name="TextBox 9">
            <a:hlinkClick r:id="rId3"/>
          </p:cNvPr>
          <p:cNvSpPr txBox="1"/>
          <p:nvPr userDrawn="1"/>
        </p:nvSpPr>
        <p:spPr>
          <a:xfrm>
            <a:off x="3640231" y="6558481"/>
            <a:ext cx="1863539" cy="23083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Gentium Book Basic" pitchFamily="2" charset="0"/>
              </a:defRPr>
            </a:lvl1pPr>
          </a:lstStyle>
          <a:p>
            <a:pPr lvl="0" algn="ctr"/>
            <a:r>
              <a:rPr lang="en-US" sz="1500" b="0" i="0">
                <a:latin typeface="Bebas Neue" charset="0"/>
                <a:ea typeface="Bebas Neue" charset="0"/>
                <a:cs typeface="Bebas Neue" charset="0"/>
              </a:rPr>
              <a:t>GT</a:t>
            </a:r>
            <a:r>
              <a:rPr lang="en-US" sz="1500" b="0" i="0" baseline="0">
                <a:latin typeface="Bebas Neue" charset="0"/>
                <a:ea typeface="Bebas Neue" charset="0"/>
                <a:cs typeface="Bebas Neue" charset="0"/>
              </a:rPr>
              <a:t> 8803</a:t>
            </a:r>
            <a:r>
              <a:rPr lang="en-US" sz="1500" b="0" i="0">
                <a:latin typeface="Bebas Neue" charset="0"/>
                <a:ea typeface="Bebas Neue" charset="0"/>
                <a:cs typeface="Bebas Neue" charset="0"/>
              </a:rPr>
              <a:t> //</a:t>
            </a:r>
            <a:r>
              <a:rPr lang="en-US" sz="1500" b="0" i="0" baseline="0">
                <a:latin typeface="Bebas Neue" charset="0"/>
                <a:ea typeface="Bebas Neue" charset="0"/>
                <a:cs typeface="Bebas Neue" charset="0"/>
              </a:rPr>
              <a:t> </a:t>
            </a:r>
            <a:r>
              <a:rPr lang="en-US" sz="1500" b="0" i="0">
                <a:latin typeface="Bebas Neue" charset="0"/>
                <a:ea typeface="Bebas Neue" charset="0"/>
                <a:cs typeface="Bebas Neue" charset="0"/>
              </a:rPr>
              <a:t>Fall</a:t>
            </a:r>
            <a:r>
              <a:rPr lang="en-US" sz="1500" b="0" i="0" baseline="0">
                <a:latin typeface="Bebas Neue" charset="0"/>
                <a:ea typeface="Bebas Neue" charset="0"/>
                <a:cs typeface="Bebas Neue" charset="0"/>
              </a:rPr>
              <a:t> </a:t>
            </a:r>
            <a:r>
              <a:rPr lang="en-US" sz="1500" b="0" i="0">
                <a:latin typeface="Bebas Neue" charset="0"/>
                <a:ea typeface="Bebas Neue" charset="0"/>
                <a:cs typeface="Bebas Neue" charset="0"/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1950557872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92932" y="6462662"/>
            <a:ext cx="1143000" cy="365125"/>
          </a:xfrm>
        </p:spPr>
        <p:txBody>
          <a:bodyPr/>
          <a:lstStyle/>
          <a:p>
            <a:fld id="{97DD1AB5-42BA-4E8A-BFEE-435884E16A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828800" y="1295400"/>
            <a:ext cx="5486400" cy="2438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>
              <a:latin typeface="Myriad Pro Regular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062"/>
            <a:ext cx="822960" cy="51206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4034733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92932" y="6462662"/>
            <a:ext cx="1143000" cy="365125"/>
          </a:xfrm>
        </p:spPr>
        <p:txBody>
          <a:bodyPr/>
          <a:lstStyle/>
          <a:p>
            <a:fld id="{97DD1AB5-42BA-4E8A-BFEE-435884E16AA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062"/>
            <a:ext cx="822960" cy="512064"/>
          </a:xfrm>
          <a:prstGeom prst="rect">
            <a:avLst/>
          </a:prstGeom>
          <a:ln>
            <a:noFill/>
          </a:ln>
        </p:spPr>
      </p:pic>
      <p:sp>
        <p:nvSpPr>
          <p:cNvPr id="8" name="TextBox 7">
            <a:hlinkClick r:id="rId3"/>
          </p:cNvPr>
          <p:cNvSpPr txBox="1"/>
          <p:nvPr userDrawn="1"/>
        </p:nvSpPr>
        <p:spPr>
          <a:xfrm>
            <a:off x="3640231" y="6558481"/>
            <a:ext cx="1863539" cy="23083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Gentium Book Basic" pitchFamily="2" charset="0"/>
              </a:defRPr>
            </a:lvl1pPr>
          </a:lstStyle>
          <a:p>
            <a:pPr lvl="0" algn="ctr"/>
            <a:r>
              <a:rPr lang="en-US" sz="1500" b="0" i="0">
                <a:latin typeface="Bebas Neue" charset="0"/>
                <a:ea typeface="Bebas Neue" charset="0"/>
                <a:cs typeface="Bebas Neue" charset="0"/>
              </a:rPr>
              <a:t>GT</a:t>
            </a:r>
            <a:r>
              <a:rPr lang="en-US" sz="1500" b="0" i="0" baseline="0">
                <a:latin typeface="Bebas Neue" charset="0"/>
                <a:ea typeface="Bebas Neue" charset="0"/>
                <a:cs typeface="Bebas Neue" charset="0"/>
              </a:rPr>
              <a:t> 8803</a:t>
            </a:r>
            <a:r>
              <a:rPr lang="en-US" sz="1500" b="0" i="0">
                <a:latin typeface="Bebas Neue" charset="0"/>
                <a:ea typeface="Bebas Neue" charset="0"/>
                <a:cs typeface="Bebas Neue" charset="0"/>
              </a:rPr>
              <a:t> //</a:t>
            </a:r>
            <a:r>
              <a:rPr lang="en-US" sz="1500" b="0" i="0" baseline="0">
                <a:latin typeface="Bebas Neue" charset="0"/>
                <a:ea typeface="Bebas Neue" charset="0"/>
                <a:cs typeface="Bebas Neue" charset="0"/>
              </a:rPr>
              <a:t> </a:t>
            </a:r>
            <a:r>
              <a:rPr lang="en-US" sz="1500" b="0" i="0">
                <a:latin typeface="Bebas Neue" charset="0"/>
                <a:ea typeface="Bebas Neue" charset="0"/>
                <a:cs typeface="Bebas Neue" charset="0"/>
              </a:rPr>
              <a:t>Fall</a:t>
            </a:r>
            <a:r>
              <a:rPr lang="en-US" sz="1500" b="0" i="0" baseline="0">
                <a:latin typeface="Bebas Neue" charset="0"/>
                <a:ea typeface="Bebas Neue" charset="0"/>
                <a:cs typeface="Bebas Neue" charset="0"/>
              </a:rPr>
              <a:t> </a:t>
            </a:r>
            <a:r>
              <a:rPr lang="en-US" sz="1500" b="0" i="0">
                <a:latin typeface="Bebas Neue" charset="0"/>
                <a:ea typeface="Bebas Neue" charset="0"/>
                <a:cs typeface="Bebas Neue" charset="0"/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126218431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92932" y="6462662"/>
            <a:ext cx="1143000" cy="365125"/>
          </a:xfrm>
        </p:spPr>
        <p:txBody>
          <a:bodyPr/>
          <a:lstStyle/>
          <a:p>
            <a:fld id="{97DD1AB5-42BA-4E8A-BFEE-435884E16AA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828800" y="1295400"/>
            <a:ext cx="5486400" cy="2438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>
              <a:latin typeface="Myriad Pro Regular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062"/>
            <a:ext cx="822960" cy="512064"/>
          </a:xfrm>
          <a:prstGeom prst="rect">
            <a:avLst/>
          </a:prstGeom>
          <a:ln>
            <a:noFill/>
          </a:ln>
        </p:spPr>
      </p:pic>
      <p:sp>
        <p:nvSpPr>
          <p:cNvPr id="10" name="TextBox 9">
            <a:hlinkClick r:id="rId3"/>
          </p:cNvPr>
          <p:cNvSpPr txBox="1"/>
          <p:nvPr userDrawn="1"/>
        </p:nvSpPr>
        <p:spPr>
          <a:xfrm>
            <a:off x="3640231" y="6558481"/>
            <a:ext cx="1863539" cy="23083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Gentium Book Basic" pitchFamily="2" charset="0"/>
              </a:defRPr>
            </a:lvl1pPr>
          </a:lstStyle>
          <a:p>
            <a:pPr lvl="0" algn="ctr"/>
            <a:r>
              <a:rPr lang="en-US" sz="1500" b="0" i="0">
                <a:latin typeface="Bebas Neue" charset="0"/>
                <a:ea typeface="Bebas Neue" charset="0"/>
                <a:cs typeface="Bebas Neue" charset="0"/>
              </a:rPr>
              <a:t>GT</a:t>
            </a:r>
            <a:r>
              <a:rPr lang="en-US" sz="1500" b="0" i="0" baseline="0">
                <a:latin typeface="Bebas Neue" charset="0"/>
                <a:ea typeface="Bebas Neue" charset="0"/>
                <a:cs typeface="Bebas Neue" charset="0"/>
              </a:rPr>
              <a:t> 8803</a:t>
            </a:r>
            <a:r>
              <a:rPr lang="en-US" sz="1500" b="0" i="0">
                <a:latin typeface="Bebas Neue" charset="0"/>
                <a:ea typeface="Bebas Neue" charset="0"/>
                <a:cs typeface="Bebas Neue" charset="0"/>
              </a:rPr>
              <a:t> //</a:t>
            </a:r>
            <a:r>
              <a:rPr lang="en-US" sz="1500" b="0" i="0" baseline="0">
                <a:latin typeface="Bebas Neue" charset="0"/>
                <a:ea typeface="Bebas Neue" charset="0"/>
                <a:cs typeface="Bebas Neue" charset="0"/>
              </a:rPr>
              <a:t> </a:t>
            </a:r>
            <a:r>
              <a:rPr lang="en-US" sz="1500" b="0" i="0">
                <a:latin typeface="Bebas Neue" charset="0"/>
                <a:ea typeface="Bebas Neue" charset="0"/>
                <a:cs typeface="Bebas Neue" charset="0"/>
              </a:rPr>
              <a:t>Fall</a:t>
            </a:r>
            <a:r>
              <a:rPr lang="en-US" sz="1500" b="0" i="0" baseline="0">
                <a:latin typeface="Bebas Neue" charset="0"/>
                <a:ea typeface="Bebas Neue" charset="0"/>
                <a:cs typeface="Bebas Neue" charset="0"/>
              </a:rPr>
              <a:t> </a:t>
            </a:r>
            <a:r>
              <a:rPr lang="en-US" sz="1500" b="0" i="0">
                <a:latin typeface="Bebas Neue" charset="0"/>
                <a:ea typeface="Bebas Neue" charset="0"/>
                <a:cs typeface="Bebas Neue" charset="0"/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3725285458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2932" y="6462662"/>
            <a:ext cx="1143000" cy="365125"/>
          </a:xfrm>
        </p:spPr>
        <p:txBody>
          <a:bodyPr/>
          <a:lstStyle/>
          <a:p>
            <a:fld id="{E97C8EB5-B790-B94E-ADCE-3E60864FE4B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062"/>
            <a:ext cx="822960" cy="512064"/>
          </a:xfrm>
          <a:prstGeom prst="rect">
            <a:avLst/>
          </a:prstGeom>
          <a:ln>
            <a:noFill/>
          </a:ln>
        </p:spPr>
      </p:pic>
      <p:sp>
        <p:nvSpPr>
          <p:cNvPr id="10" name="TextBox 9">
            <a:hlinkClick r:id="rId3"/>
          </p:cNvPr>
          <p:cNvSpPr txBox="1"/>
          <p:nvPr userDrawn="1"/>
        </p:nvSpPr>
        <p:spPr>
          <a:xfrm>
            <a:off x="3640231" y="6558481"/>
            <a:ext cx="1863539" cy="23083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Gentium Book Basic" pitchFamily="2" charset="0"/>
              </a:defRPr>
            </a:lvl1pPr>
          </a:lstStyle>
          <a:p>
            <a:pPr lvl="0" algn="ctr"/>
            <a:r>
              <a:rPr lang="en-US" sz="1500" b="0" i="0">
                <a:latin typeface="Bebas Neue" charset="0"/>
                <a:ea typeface="Bebas Neue" charset="0"/>
                <a:cs typeface="Bebas Neue" charset="0"/>
              </a:rPr>
              <a:t>GT</a:t>
            </a:r>
            <a:r>
              <a:rPr lang="en-US" sz="1500" b="0" i="0" baseline="0">
                <a:latin typeface="Bebas Neue" charset="0"/>
                <a:ea typeface="Bebas Neue" charset="0"/>
                <a:cs typeface="Bebas Neue" charset="0"/>
              </a:rPr>
              <a:t> 8803</a:t>
            </a:r>
            <a:r>
              <a:rPr lang="en-US" sz="1500" b="0" i="0">
                <a:latin typeface="Bebas Neue" charset="0"/>
                <a:ea typeface="Bebas Neue" charset="0"/>
                <a:cs typeface="Bebas Neue" charset="0"/>
              </a:rPr>
              <a:t> //</a:t>
            </a:r>
            <a:r>
              <a:rPr lang="en-US" sz="1500" b="0" i="0" baseline="0">
                <a:latin typeface="Bebas Neue" charset="0"/>
                <a:ea typeface="Bebas Neue" charset="0"/>
                <a:cs typeface="Bebas Neue" charset="0"/>
              </a:rPr>
              <a:t> </a:t>
            </a:r>
            <a:r>
              <a:rPr lang="en-US" sz="1500" b="0" i="0">
                <a:latin typeface="Bebas Neue" charset="0"/>
                <a:ea typeface="Bebas Neue" charset="0"/>
                <a:cs typeface="Bebas Neue" charset="0"/>
              </a:rPr>
              <a:t>Fall</a:t>
            </a:r>
            <a:r>
              <a:rPr lang="en-US" sz="1500" b="0" i="0" baseline="0">
                <a:latin typeface="Bebas Neue" charset="0"/>
                <a:ea typeface="Bebas Neue" charset="0"/>
                <a:cs typeface="Bebas Neue" charset="0"/>
              </a:rPr>
              <a:t> </a:t>
            </a:r>
            <a:r>
              <a:rPr lang="en-US" sz="1500" b="0" i="0">
                <a:latin typeface="Bebas Neue" charset="0"/>
                <a:ea typeface="Bebas Neue" charset="0"/>
                <a:cs typeface="Bebas Neue" charset="0"/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4260772579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FC00-8404-4A00-A1DA-61112200A3A2}" type="datetimeFigureOut">
              <a:rPr lang="en-US" smtClean="0"/>
              <a:t>8/12/25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0D7D8-A953-4522-B43C-D7EB6D366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69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FC00-8404-4A00-A1DA-61112200A3A2}" type="datetimeFigureOut">
              <a:rPr lang="en-US" smtClean="0"/>
              <a:t>8/12/25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0D7D8-A953-4522-B43C-D7EB6D366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831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FC00-8404-4A00-A1DA-61112200A3A2}" type="datetimeFigureOut">
              <a:rPr lang="en-US" smtClean="0"/>
              <a:t>8/12/25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0D7D8-A953-4522-B43C-D7EB6D366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751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FC00-8404-4A00-A1DA-61112200A3A2}" type="datetimeFigureOut">
              <a:rPr lang="en-US" smtClean="0"/>
              <a:t>8/12/25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0D7D8-A953-4522-B43C-D7EB6D366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468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FC00-8404-4A00-A1DA-61112200A3A2}" type="datetimeFigureOut">
              <a:rPr lang="en-US" smtClean="0"/>
              <a:t>8/12/25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0D7D8-A953-4522-B43C-D7EB6D366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502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FC00-8404-4A00-A1DA-61112200A3A2}" type="datetimeFigureOut">
              <a:rPr lang="en-US" smtClean="0"/>
              <a:t>8/12/25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0D7D8-A953-4522-B43C-D7EB6D366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283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FC00-8404-4A00-A1DA-61112200A3A2}" type="datetimeFigureOut">
              <a:rPr lang="en-US" smtClean="0"/>
              <a:t>8/12/25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0D7D8-A953-4522-B43C-D7EB6D366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688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FC00-8404-4A00-A1DA-61112200A3A2}" type="datetimeFigureOut">
              <a:rPr lang="en-US" smtClean="0"/>
              <a:t>8/12/25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0D7D8-A953-4522-B43C-D7EB6D366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380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7FC00-8404-4A00-A1DA-61112200A3A2}" type="datetimeFigureOut">
              <a:rPr lang="en-US" smtClean="0"/>
              <a:t>8/12/25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0D7D8-A953-4522-B43C-D7EB6D366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118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8000">
              <a:schemeClr val="bg1">
                <a:lumMod val="95000"/>
              </a:schemeClr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477839"/>
            <a:ext cx="7315200" cy="9191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803401"/>
            <a:ext cx="6248400" cy="4322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/>
              <a:t>Click to edit Master text styles</a:t>
            </a:r>
          </a:p>
          <a:p>
            <a:pPr lvl="1">
              <a:lnSpc>
                <a:spcPct val="90000"/>
              </a:lnSpc>
            </a:pPr>
            <a:r>
              <a:rPr lang="en-US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2932" y="6518082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500" b="0" i="0">
                <a:solidFill>
                  <a:schemeClr val="bg1">
                    <a:lumMod val="50000"/>
                  </a:schemeClr>
                </a:solidFill>
                <a:latin typeface="Bebas Neue" charset="0"/>
                <a:ea typeface="Bebas Neue" charset="0"/>
                <a:cs typeface="Bebas Neue" charset="0"/>
              </a:defRPr>
            </a:lvl1pPr>
          </a:lstStyle>
          <a:p>
            <a:fld id="{97DD1AB5-42BA-4E8A-BFEE-435884E16A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8770172" y="6493697"/>
            <a:ext cx="365760" cy="2438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>
              <a:latin typeface="Myriad Pr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043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dt="0"/>
  <p:txStyles>
    <p:titleStyle>
      <a:lvl1pPr algn="ctr" defTabSz="914378" rtl="0" eaLnBrk="1" latinLnBrk="0" hangingPunct="1">
        <a:spcBef>
          <a:spcPct val="0"/>
        </a:spcBef>
        <a:buNone/>
        <a:defRPr sz="3000" b="1" i="0" kern="1200" spc="300">
          <a:solidFill>
            <a:schemeClr val="tx1">
              <a:lumMod val="65000"/>
              <a:lumOff val="35000"/>
            </a:schemeClr>
          </a:solidFill>
          <a:latin typeface="Bebas Neue" charset="0"/>
          <a:ea typeface="Bebas Neue" charset="0"/>
          <a:cs typeface="Bebas Neue" charset="0"/>
        </a:defRPr>
      </a:lvl1pPr>
    </p:titleStyle>
    <p:bodyStyle>
      <a:lvl1pPr marL="0" indent="0" algn="l" defTabSz="914378" rtl="0" eaLnBrk="1" latinLnBrk="0" hangingPunct="1">
        <a:spcBef>
          <a:spcPts val="600"/>
        </a:spcBef>
        <a:spcAft>
          <a:spcPts val="0"/>
        </a:spcAft>
        <a:buFont typeface="Arial" pitchFamily="34" charset="0"/>
        <a:buNone/>
        <a:defRPr lang="en-US" sz="2400" b="0" i="0" kern="1200" dirty="0" smtClean="0">
          <a:solidFill>
            <a:schemeClr val="tx1">
              <a:lumMod val="65000"/>
              <a:lumOff val="35000"/>
            </a:schemeClr>
          </a:solidFill>
          <a:latin typeface="Myriad Pro" charset="0"/>
          <a:ea typeface="Myriad Pro" charset="0"/>
          <a:cs typeface="Myriad Pro" charset="0"/>
        </a:defRPr>
      </a:lvl1pPr>
      <a:lvl2pPr marL="0" indent="-342892" algn="l" defTabSz="914378" rtl="0" eaLnBrk="1" latinLnBrk="0" hangingPunct="1">
        <a:spcBef>
          <a:spcPts val="0"/>
        </a:spcBef>
        <a:buFont typeface="Times New Roman" pitchFamily="18" charset="0"/>
        <a:buChar char="→"/>
        <a:defRPr lang="en-US" sz="2000" b="0" i="0" kern="1200" dirty="0" smtClean="0">
          <a:solidFill>
            <a:schemeClr val="tx1">
              <a:lumMod val="65000"/>
              <a:lumOff val="35000"/>
            </a:schemeClr>
          </a:solidFill>
          <a:latin typeface="Myriad Pro" charset="0"/>
          <a:ea typeface="Myriad Pro" charset="0"/>
          <a:cs typeface="Myriad Pro" charset="0"/>
        </a:defRPr>
      </a:lvl2pPr>
      <a:lvl3pPr marL="914378" indent="0" algn="l" defTabSz="914378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Gentium Book Basic" pitchFamily="2" charset="0"/>
          <a:ea typeface="+mn-ea"/>
          <a:cs typeface="+mn-cs"/>
        </a:defRPr>
      </a:lvl3pPr>
      <a:lvl4pPr marL="1371566" indent="0" algn="l" defTabSz="914378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Gentium Book Basic" pitchFamily="2" charset="0"/>
          <a:ea typeface="+mn-ea"/>
          <a:cs typeface="+mn-cs"/>
        </a:defRPr>
      </a:lvl4pPr>
      <a:lvl5pPr marL="1828754" indent="0" algn="l" defTabSz="914378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Gentium Book Basic" pitchFamily="2" charset="0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jx@gatech.edu" TargetMode="External"/><Relationship Id="rId7" Type="http://schemas.openxmlformats.org/officeDocument/2006/relationships/hyperlink" Target="mailto:rama@cc.gatech.edu" TargetMode="External"/><Relationship Id="rId2" Type="http://schemas.openxmlformats.org/officeDocument/2006/relationships/hyperlink" Target="mailto:sham@cc.gatech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da@cc.gatech.edu" TargetMode="External"/><Relationship Id="rId5" Type="http://schemas.openxmlformats.org/officeDocument/2006/relationships/hyperlink" Target="mailto:gbrito3@gatech.edu" TargetMode="External"/><Relationship Id="rId4" Type="http://schemas.openxmlformats.org/officeDocument/2006/relationships/hyperlink" Target="mailto:vdbrand@gatech.ed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7772400" cy="1470025"/>
          </a:xfrm>
        </p:spPr>
        <p:txBody>
          <a:bodyPr/>
          <a:lstStyle/>
          <a:p>
            <a:r>
              <a:rPr lang="en-US" dirty="0"/>
              <a:t>MS Computer Science – Computing Systems (</a:t>
            </a:r>
            <a:r>
              <a:rPr lang="en-US" dirty="0" err="1"/>
              <a:t>CompSys</a:t>
            </a:r>
            <a:r>
              <a:rPr lang="en-US" dirty="0"/>
              <a:t>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435223"/>
            <a:ext cx="6400800" cy="1981200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  <a:p>
            <a:pPr>
              <a:spcBef>
                <a:spcPct val="0"/>
              </a:spcBef>
            </a:pPr>
            <a:r>
              <a:rPr lang="en-US" sz="128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Session for those without Computer Science background</a:t>
            </a:r>
          </a:p>
          <a:p>
            <a:pPr>
              <a:spcBef>
                <a:spcPct val="0"/>
              </a:spcBef>
            </a:pPr>
            <a:endParaRPr lang="en-US" sz="70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en-US" sz="70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MSCS </a:t>
            </a:r>
            <a:r>
              <a:rPr lang="en-US" sz="70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CompSys</a:t>
            </a:r>
            <a:r>
              <a:rPr lang="en-US" sz="70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Co-</a:t>
            </a:r>
            <a:r>
              <a:rPr lang="en-US" sz="70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ordinator</a:t>
            </a:r>
            <a:endParaRPr lang="en-US" sz="70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n-US" sz="70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en-US" sz="7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Prof. Jun Xu</a:t>
            </a:r>
          </a:p>
          <a:p>
            <a:pPr>
              <a:spcBef>
                <a:spcPct val="0"/>
              </a:spcBef>
            </a:pPr>
            <a:r>
              <a:rPr lang="en-US" sz="7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jx@gatech.edu</a:t>
            </a:r>
          </a:p>
          <a:p>
            <a:pPr>
              <a:spcBef>
                <a:spcPct val="0"/>
              </a:spcBef>
            </a:pPr>
            <a:endParaRPr lang="en-US" sz="70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n-US" sz="70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en-US" sz="9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August 12, 2025</a:t>
            </a:r>
          </a:p>
          <a:p>
            <a:pPr>
              <a:spcBef>
                <a:spcPct val="0"/>
              </a:spcBef>
            </a:pPr>
            <a:endParaRPr lang="en-US" sz="70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en-US" sz="9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School of Computer Science</a:t>
            </a:r>
          </a:p>
        </p:txBody>
      </p:sp>
    </p:spTree>
    <p:extLst>
      <p:ext uri="{BB962C8B-B14F-4D97-AF65-F5344CB8AC3E}">
        <p14:creationId xmlns:p14="http://schemas.microsoft.com/office/powerpoint/2010/main" val="2438178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011ED-870F-D3B5-7739-1D4849F3F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533400"/>
            <a:ext cx="8077200" cy="863600"/>
          </a:xfrm>
        </p:spPr>
        <p:txBody>
          <a:bodyPr/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Courses offered in Spring 2025</a:t>
            </a:r>
            <a:endParaRPr lang="en-US" sz="4000" b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B02093-489C-6B3C-B795-ECF1F9951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D1AB5-42BA-4E8A-BFEE-435884E16AA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D5D04C-1906-0A9A-12B5-C1EBA504A699}"/>
              </a:ext>
            </a:extLst>
          </p:cNvPr>
          <p:cNvSpPr txBox="1"/>
          <p:nvPr/>
        </p:nvSpPr>
        <p:spPr>
          <a:xfrm>
            <a:off x="989460" y="2084003"/>
            <a:ext cx="7728513" cy="3647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50" dirty="0">
                <a:highlight>
                  <a:srgbClr val="FFFF00"/>
                </a:highlight>
              </a:rPr>
              <a:t>CS3210</a:t>
            </a:r>
            <a:r>
              <a:rPr lang="en-US" sz="1650" dirty="0"/>
              <a:t> A/GR  Design of Operating Systems (</a:t>
            </a:r>
            <a:r>
              <a:rPr lang="en-US" sz="1650" b="1" dirty="0">
                <a:solidFill>
                  <a:srgbClr val="595959"/>
                </a:solidFill>
              </a:rPr>
              <a:t>Alexey </a:t>
            </a:r>
            <a:r>
              <a:rPr lang="en-US" sz="1650" b="1" dirty="0" err="1">
                <a:solidFill>
                  <a:srgbClr val="595959"/>
                </a:solidFill>
              </a:rPr>
              <a:t>Tumanov</a:t>
            </a:r>
            <a:r>
              <a:rPr lang="en-US" sz="1650" dirty="0"/>
              <a:t>​)</a:t>
            </a:r>
          </a:p>
          <a:p>
            <a:endParaRPr lang="en-US" sz="1650" dirty="0"/>
          </a:p>
          <a:p>
            <a:r>
              <a:rPr lang="en-US" sz="1650" dirty="0"/>
              <a:t>CS 6210  Advanced Operating Systems (</a:t>
            </a:r>
            <a:r>
              <a:rPr lang="en-US" sz="1650" b="1" dirty="0">
                <a:solidFill>
                  <a:srgbClr val="595959"/>
                </a:solidFill>
              </a:rPr>
              <a:t>Anand Iyer</a:t>
            </a:r>
            <a:r>
              <a:rPr lang="en-US" sz="1650" dirty="0"/>
              <a:t>​)</a:t>
            </a:r>
          </a:p>
          <a:p>
            <a:endParaRPr lang="en-US" sz="1650" dirty="0"/>
          </a:p>
          <a:p>
            <a:r>
              <a:rPr lang="en-US" sz="1650" dirty="0"/>
              <a:t>CS 2200 Introduction to Computer Systems and Networking (</a:t>
            </a:r>
            <a:r>
              <a:rPr lang="en-US" sz="1650" b="1" dirty="0">
                <a:solidFill>
                  <a:srgbClr val="595959"/>
                </a:solidFill>
              </a:rPr>
              <a:t>Kishore Ramachandran</a:t>
            </a:r>
            <a:r>
              <a:rPr lang="en-US" sz="1650" dirty="0">
                <a:solidFill>
                  <a:srgbClr val="595959"/>
                </a:solidFill>
              </a:rPr>
              <a:t>)</a:t>
            </a:r>
            <a:endParaRPr lang="en-US" sz="1650" dirty="0"/>
          </a:p>
          <a:p>
            <a:endParaRPr lang="en-US" sz="1650" dirty="0"/>
          </a:p>
          <a:p>
            <a:r>
              <a:rPr lang="en-US" sz="1650" dirty="0"/>
              <a:t>CS4365/6365, Introduction to Enterprise Computing (</a:t>
            </a:r>
            <a:r>
              <a:rPr lang="en-US" sz="16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Calton Pu</a:t>
            </a:r>
            <a:r>
              <a:rPr lang="en-US" sz="1650" dirty="0"/>
              <a:t>)</a:t>
            </a:r>
          </a:p>
          <a:p>
            <a:endParaRPr lang="en-US" sz="1650" dirty="0">
              <a:solidFill>
                <a:srgbClr val="595959"/>
              </a:solidFill>
            </a:endParaRPr>
          </a:p>
          <a:p>
            <a:r>
              <a:rPr lang="en-US" sz="1650" dirty="0"/>
              <a:t>CS 7210 Distributed Computing (</a:t>
            </a:r>
            <a:r>
              <a:rPr lang="en-US" sz="1650" b="1" dirty="0">
                <a:solidFill>
                  <a:srgbClr val="595959"/>
                </a:solidFill>
              </a:rPr>
              <a:t>Ada </a:t>
            </a:r>
            <a:r>
              <a:rPr lang="en-US" sz="1650" b="1" dirty="0" err="1">
                <a:solidFill>
                  <a:srgbClr val="595959"/>
                </a:solidFill>
              </a:rPr>
              <a:t>Gavrilovska</a:t>
            </a:r>
            <a:r>
              <a:rPr lang="en-US" sz="1650" dirty="0"/>
              <a:t>​)</a:t>
            </a:r>
          </a:p>
          <a:p>
            <a:endParaRPr lang="en-US" sz="1650" dirty="0">
              <a:solidFill>
                <a:srgbClr val="595959"/>
              </a:solidFill>
            </a:endParaRPr>
          </a:p>
          <a:p>
            <a:r>
              <a:rPr lang="en-US" sz="1650" dirty="0"/>
              <a:t>CS4675/CS6675 Advanced Internet Systems and Application Development</a:t>
            </a:r>
            <a:r>
              <a:rPr lang="en-US" sz="1650" dirty="0">
                <a:solidFill>
                  <a:srgbClr val="595959"/>
                </a:solidFill>
              </a:rPr>
              <a:t> (</a:t>
            </a:r>
            <a:r>
              <a:rPr lang="en-US" sz="1650" b="1" dirty="0">
                <a:solidFill>
                  <a:srgbClr val="595959"/>
                </a:solidFill>
              </a:rPr>
              <a:t>Ling Liu</a:t>
            </a:r>
            <a:r>
              <a:rPr lang="en-US" sz="1650" dirty="0">
                <a:solidFill>
                  <a:srgbClr val="595959"/>
                </a:solidFill>
              </a:rPr>
              <a:t>)</a:t>
            </a:r>
          </a:p>
          <a:p>
            <a:endParaRPr lang="en-US" sz="1650" dirty="0"/>
          </a:p>
          <a:p>
            <a:endParaRPr lang="en-US" sz="1650" dirty="0"/>
          </a:p>
          <a:p>
            <a:endParaRPr lang="en-US" sz="1650" dirty="0"/>
          </a:p>
        </p:txBody>
      </p:sp>
    </p:spTree>
    <p:extLst>
      <p:ext uri="{BB962C8B-B14F-4D97-AF65-F5344CB8AC3E}">
        <p14:creationId xmlns:p14="http://schemas.microsoft.com/office/powerpoint/2010/main" val="2579729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5ACC3-8EAE-462B-8661-CE78F15E4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Some Remedial Courses in Systems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23B08F-0555-4FC4-8E90-DDF7D7F12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D1AB5-42BA-4E8A-BFEE-435884E16AA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5F31D9-DEC4-4015-96E6-35C72991C4D7}"/>
              </a:ext>
            </a:extLst>
          </p:cNvPr>
          <p:cNvSpPr txBox="1"/>
          <p:nvPr/>
        </p:nvSpPr>
        <p:spPr>
          <a:xfrm>
            <a:off x="788703" y="1175231"/>
            <a:ext cx="7239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highlight>
                  <a:srgbClr val="FFFF00"/>
                </a:highlight>
              </a:rPr>
              <a:t>CS6200</a:t>
            </a:r>
            <a:r>
              <a:rPr lang="en-US" sz="2800" dirty="0"/>
              <a:t>  is an Introduction to Operating Systems course under the OMCS online program. It counts as elective but will not be counted as a core requirement course. Note that this course is </a:t>
            </a:r>
            <a:r>
              <a:rPr lang="en-US" sz="2800" b="1" dirty="0"/>
              <a:t>NOT</a:t>
            </a:r>
          </a:p>
          <a:p>
            <a:r>
              <a:rPr lang="en-US" sz="2800" dirty="0"/>
              <a:t>     available to on-campus students.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highlight>
                  <a:srgbClr val="FFFF00"/>
                </a:highlight>
              </a:rPr>
              <a:t>CS3210</a:t>
            </a:r>
            <a:r>
              <a:rPr lang="en-US" sz="2800" dirty="0"/>
              <a:t> Design of Operating Systems is the introductory course at </a:t>
            </a:r>
            <a:r>
              <a:rPr lang="en-US" sz="2800" dirty="0" err="1"/>
              <a:t>undergtraduate</a:t>
            </a:r>
            <a:r>
              <a:rPr lang="en-US" sz="2800" dirty="0"/>
              <a:t> level. It will not count at all under M.S. requirements. Similarly, any 2000 level pre-requisites will also not count.</a:t>
            </a:r>
          </a:p>
        </p:txBody>
      </p:sp>
    </p:spTree>
    <p:extLst>
      <p:ext uri="{BB962C8B-B14F-4D97-AF65-F5344CB8AC3E}">
        <p14:creationId xmlns:p14="http://schemas.microsoft.com/office/powerpoint/2010/main" val="2706004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note about CS3210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This is provided by Prof. Kishore Ramachandran</a:t>
            </a:r>
          </a:p>
          <a:p>
            <a:pPr marL="0" indent="0">
              <a:buNone/>
            </a:pPr>
            <a:endParaRPr lang="en-US" b="1" dirty="0"/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CS 3210 is NOT a traditional OS course.  It does NOT teach basic OS concepts which students should have learned in CS 2200</a:t>
            </a: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  <a:buNone/>
            </a:pPr>
            <a:endParaRPr lang="en-US" sz="3600" b="0" i="0" dirty="0">
              <a:solidFill>
                <a:srgbClr val="242424"/>
              </a:solidFill>
              <a:effectLst/>
              <a:latin typeface="Times New Roman" panose="02020603050405020304" pitchFamily="18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CS 3210 is a hands on project oriented course which assumes that students already have had CS 2200 or its equivalent.  We don’t want any surprises for the students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b="0" i="0" dirty="0">
              <a:solidFill>
                <a:srgbClr val="242424"/>
              </a:solidFill>
              <a:effectLst/>
              <a:latin typeface="Calibri" panose="020F0502020204030204" pitchFamily="34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242424"/>
                </a:solidFill>
                <a:latin typeface="Calibri" panose="020F0502020204030204" pitchFamily="34" charset="0"/>
              </a:rPr>
              <a:t>CS2200: An Introduction to Computer Systems and Networks, and CS2110 – Computer Organization and C programming are pre-requisites for CS3210</a:t>
            </a:r>
            <a:endParaRPr lang="en-US" b="0" i="0" dirty="0">
              <a:solidFill>
                <a:srgbClr val="242424"/>
              </a:solidFill>
              <a:effectLst/>
              <a:latin typeface="Times New Roman" panose="02020603050405020304" pitchFamily="18" charset="0"/>
            </a:endParaRPr>
          </a:p>
          <a:p>
            <a:endParaRPr lang="en-US" sz="4800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72898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 Algorithm to Evaluate your 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This is provided by Prof. Kishore Ramachandran</a:t>
            </a:r>
          </a:p>
          <a:p>
            <a:pPr marL="0" indent="0">
              <a:buNone/>
            </a:pPr>
            <a:endParaRPr lang="en-US" b="1" dirty="0"/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Here is an “algorithm” for students to do a self-determination</a:t>
            </a:r>
            <a:endParaRPr lang="en-US" sz="1800" b="0" i="0" dirty="0">
              <a:solidFill>
                <a:srgbClr val="242424"/>
              </a:solidFill>
              <a:effectLst/>
              <a:latin typeface="Times New Roman" panose="02020603050405020304" pitchFamily="18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&gt;&gt;&gt; </a:t>
            </a:r>
            <a:endParaRPr lang="en-US" sz="1800" b="0" i="0" dirty="0">
              <a:solidFill>
                <a:srgbClr val="242424"/>
              </a:solidFill>
              <a:effectLst/>
              <a:latin typeface="Times New Roman" panose="02020603050405020304" pitchFamily="18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If  (no logic design preparation) then</a:t>
            </a:r>
            <a:endParaRPr lang="en-US" sz="1800" b="0" i="0" dirty="0">
              <a:solidFill>
                <a:srgbClr val="242424"/>
              </a:solidFill>
              <a:effectLst/>
              <a:latin typeface="Times New Roman" panose="02020603050405020304" pitchFamily="18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    </a:t>
            </a:r>
            <a:r>
              <a:rPr lang="en-US" sz="1800" b="0" i="0" dirty="0">
                <a:solidFill>
                  <a:srgbClr val="242424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CS 2110</a:t>
            </a:r>
            <a:r>
              <a:rPr lang="en-US" sz="1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: Computer Organization and C Programming //GR section for graduate students P/F and Audit options</a:t>
            </a:r>
            <a:endParaRPr lang="en-US" sz="1800" b="0" i="0" dirty="0">
              <a:solidFill>
                <a:srgbClr val="242424"/>
              </a:solidFill>
              <a:effectLst/>
              <a:latin typeface="Times New Roman" panose="02020603050405020304" pitchFamily="18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800" b="0" i="0" dirty="0" err="1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elsif</a:t>
            </a:r>
            <a:r>
              <a:rPr lang="en-US" sz="1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 (no computer systems preparation) then</a:t>
            </a:r>
            <a:endParaRPr lang="en-US" sz="1800" b="0" i="0" dirty="0">
              <a:solidFill>
                <a:srgbClr val="242424"/>
              </a:solidFill>
              <a:effectLst/>
              <a:latin typeface="Times New Roman" panose="02020603050405020304" pitchFamily="18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    </a:t>
            </a:r>
            <a:r>
              <a:rPr lang="en-US" sz="1800" b="0" i="0" dirty="0">
                <a:solidFill>
                  <a:srgbClr val="242424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CS 2200</a:t>
            </a:r>
            <a:r>
              <a:rPr lang="en-US" sz="1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: Introduction to Computer Systems and Networking //GR section for graduate students P/F and Audit options</a:t>
            </a:r>
            <a:endParaRPr lang="en-US" sz="1800" b="0" i="0" dirty="0">
              <a:solidFill>
                <a:srgbClr val="242424"/>
              </a:solidFill>
              <a:effectLst/>
              <a:latin typeface="Times New Roman" panose="02020603050405020304" pitchFamily="18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else // have had basic computer architecture and OS course in UG</a:t>
            </a:r>
            <a:endParaRPr lang="en-US" sz="1800" b="0" i="0" dirty="0">
              <a:solidFill>
                <a:srgbClr val="242424"/>
              </a:solidFill>
              <a:effectLst/>
              <a:latin typeface="Times New Roman" panose="02020603050405020304" pitchFamily="18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    </a:t>
            </a:r>
            <a:r>
              <a:rPr lang="en-US" sz="1800" b="0" i="0" dirty="0">
                <a:solidFill>
                  <a:srgbClr val="242424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CS 3210</a:t>
            </a:r>
            <a:r>
              <a:rPr lang="en-US" sz="1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: Operating Systems Design // assumes students have had equivalent of CS 2200</a:t>
            </a:r>
            <a:endParaRPr lang="en-US" sz="1800" b="0" i="0" dirty="0">
              <a:solidFill>
                <a:srgbClr val="242424"/>
              </a:solidFill>
              <a:effectLst/>
              <a:latin typeface="Times New Roman" panose="02020603050405020304" pitchFamily="18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end</a:t>
            </a:r>
            <a:endParaRPr lang="en-US" sz="1800" b="0" i="0" dirty="0">
              <a:solidFill>
                <a:srgbClr val="242424"/>
              </a:solidFill>
              <a:effectLst/>
              <a:latin typeface="Times New Roman" panose="02020603050405020304" pitchFamily="18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1800" b="0" i="0" dirty="0">
              <a:solidFill>
                <a:srgbClr val="242424"/>
              </a:solidFill>
              <a:effectLst/>
              <a:latin typeface="Times New Roman" panose="02020603050405020304" pitchFamily="18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// CS 4210 is a cross-listed course with CS 6210 Advanced OS</a:t>
            </a:r>
            <a:endParaRPr lang="en-US" sz="1800" b="0" i="0" dirty="0">
              <a:solidFill>
                <a:srgbClr val="242424"/>
              </a:solidFill>
              <a:effectLst/>
              <a:latin typeface="Times New Roman" panose="02020603050405020304" pitchFamily="18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&gt;&gt;&gt; </a:t>
            </a:r>
            <a:endParaRPr lang="en-US" sz="1800" b="0" i="0" dirty="0">
              <a:solidFill>
                <a:srgbClr val="242424"/>
              </a:solidFill>
              <a:effectLst/>
              <a:latin typeface="Times New Roman" panose="02020603050405020304" pitchFamily="18" charset="0"/>
            </a:endParaRPr>
          </a:p>
          <a:p>
            <a:endParaRPr lang="en-US" sz="4800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36154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425A9-AD63-CCE7-F3A3-0FCF086CE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Remedial algorithm courses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5233A-32F2-9E6B-9692-FAEDD756A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CS 3510 is almost equivalent to CS 6515.</a:t>
            </a:r>
          </a:p>
          <a:p>
            <a:r>
              <a:rPr lang="en-US" dirty="0"/>
              <a:t>For students who have never taken a course on data structures, CS 1332 (Data Structures and Algorithms) is a remedial course to take.  It teaches arrays, trees, linked lists, recursion, etc.</a:t>
            </a:r>
          </a:p>
          <a:p>
            <a:r>
              <a:rPr lang="en-US" dirty="0"/>
              <a:t>You also need to know how to prove things using techniques such as induction (taught in CS 2050 – Discrete Mathematics).</a:t>
            </a:r>
          </a:p>
        </p:txBody>
      </p:sp>
    </p:spTree>
    <p:extLst>
      <p:ext uri="{BB962C8B-B14F-4D97-AF65-F5344CB8AC3E}">
        <p14:creationId xmlns:p14="http://schemas.microsoft.com/office/powerpoint/2010/main" val="3937367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sz="4800" b="1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460722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Relevant Faculty Members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spcBef>
                <a:spcPct val="0"/>
              </a:spcBef>
            </a:pPr>
            <a:r>
              <a:rPr lang="en-US" dirty="0"/>
              <a:t>Prof. Joy Arulray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dirty="0"/>
              <a:t>(</a:t>
            </a:r>
            <a:r>
              <a:rPr lang="en-US" dirty="0" err="1"/>
              <a:t>arulraj</a:t>
            </a:r>
            <a:r>
              <a:rPr lang="en-US" dirty="0" err="1">
                <a:hlinkClick r:id="rId2"/>
              </a:rPr>
              <a:t>@cc.gatech.edu</a:t>
            </a:r>
            <a:r>
              <a:rPr lang="en-US" dirty="0"/>
              <a:t>)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dirty="0"/>
              <a:t>Database Systems and Analytics</a:t>
            </a:r>
          </a:p>
          <a:p>
            <a:pPr marL="0" indent="0">
              <a:spcBef>
                <a:spcPct val="0"/>
              </a:spcBef>
              <a:buNone/>
            </a:pPr>
            <a:endParaRPr lang="en-US" dirty="0"/>
          </a:p>
          <a:p>
            <a:pPr>
              <a:spcBef>
                <a:spcPct val="0"/>
              </a:spcBef>
            </a:pPr>
            <a:r>
              <a:rPr lang="en-US" dirty="0"/>
              <a:t>Prof. Jun Xu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dirty="0"/>
              <a:t>(</a:t>
            </a:r>
            <a:r>
              <a:rPr lang="en-US" dirty="0">
                <a:hlinkClick r:id="rId3"/>
              </a:rPr>
              <a:t>jx@gatech.edu</a:t>
            </a:r>
            <a:r>
              <a:rPr lang="en-US" dirty="0"/>
              <a:t>)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dirty="0"/>
              <a:t>Network Systems and theory</a:t>
            </a:r>
          </a:p>
          <a:p>
            <a:pPr marL="0" indent="0">
              <a:spcBef>
                <a:spcPct val="0"/>
              </a:spcBef>
              <a:buNone/>
            </a:pPr>
            <a:endParaRPr lang="en-US" dirty="0"/>
          </a:p>
          <a:p>
            <a:pPr>
              <a:spcBef>
                <a:spcPct val="0"/>
              </a:spcBef>
            </a:pPr>
            <a:r>
              <a:rPr lang="en-US" dirty="0"/>
              <a:t>Prof. Jan Van den Brand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dirty="0">
                <a:hlinkClick r:id="rId4"/>
              </a:rPr>
              <a:t>vdbrand@gatech.edu</a:t>
            </a:r>
            <a:endParaRPr lang="en-US" dirty="0"/>
          </a:p>
          <a:p>
            <a:pPr marL="0" indent="0">
              <a:spcBef>
                <a:spcPct val="0"/>
              </a:spcBef>
              <a:buNone/>
            </a:pPr>
            <a:r>
              <a:rPr lang="en-US" dirty="0"/>
              <a:t>Theory, Algebraic Algorithms, Optimization</a:t>
            </a:r>
          </a:p>
          <a:p>
            <a:pPr marL="0" indent="0">
              <a:spcBef>
                <a:spcPct val="0"/>
              </a:spcBef>
              <a:buNone/>
            </a:pPr>
            <a:endParaRPr lang="en-US" dirty="0"/>
          </a:p>
          <a:p>
            <a:pPr>
              <a:spcBef>
                <a:spcPct val="0"/>
              </a:spcBef>
            </a:pPr>
            <a:r>
              <a:rPr lang="en-US" dirty="0"/>
              <a:t>Prof. </a:t>
            </a:r>
            <a:r>
              <a:rPr lang="en-US" dirty="0" err="1"/>
              <a:t>Gerandy</a:t>
            </a:r>
            <a:r>
              <a:rPr lang="en-US" dirty="0"/>
              <a:t> Brito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dirty="0">
                <a:hlinkClick r:id="rId5"/>
              </a:rPr>
              <a:t>gbrito3@gatech.edu</a:t>
            </a:r>
            <a:endParaRPr lang="en-US" dirty="0"/>
          </a:p>
          <a:p>
            <a:pPr marL="0" indent="0">
              <a:spcBef>
                <a:spcPct val="0"/>
              </a:spcBef>
              <a:buNone/>
            </a:pPr>
            <a:r>
              <a:rPr lang="en-US" dirty="0"/>
              <a:t>Theory and Algorithms</a:t>
            </a:r>
          </a:p>
          <a:p>
            <a:pPr marL="0" indent="0">
              <a:spcBef>
                <a:spcPct val="0"/>
              </a:spcBef>
              <a:buNone/>
            </a:pPr>
            <a:endParaRPr lang="en-US" dirty="0"/>
          </a:p>
          <a:p>
            <a:pPr>
              <a:spcBef>
                <a:spcPct val="0"/>
              </a:spcBef>
            </a:pPr>
            <a:r>
              <a:rPr lang="en-US" dirty="0"/>
              <a:t>Prof. Ada Gavrilovska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dirty="0">
                <a:hlinkClick r:id="rId6"/>
              </a:rPr>
              <a:t>ada@cc.gatech.edu</a:t>
            </a:r>
            <a:endParaRPr lang="en-US" dirty="0"/>
          </a:p>
          <a:p>
            <a:pPr marL="0" indent="0">
              <a:spcBef>
                <a:spcPct val="0"/>
              </a:spcBef>
              <a:buNone/>
            </a:pPr>
            <a:r>
              <a:rPr lang="en-US" dirty="0"/>
              <a:t>Systems, Cloud, Distributed Systems</a:t>
            </a:r>
          </a:p>
          <a:p>
            <a:pPr marL="0" indent="0">
              <a:spcBef>
                <a:spcPct val="0"/>
              </a:spcBef>
              <a:buNone/>
            </a:pPr>
            <a:endParaRPr lang="en-US" dirty="0"/>
          </a:p>
          <a:p>
            <a:pPr>
              <a:spcBef>
                <a:spcPct val="0"/>
              </a:spcBef>
            </a:pPr>
            <a:r>
              <a:rPr lang="en-US" dirty="0"/>
              <a:t>Prof. Kishore Ramachandran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dirty="0">
                <a:hlinkClick r:id="rId7"/>
              </a:rPr>
              <a:t>rama@cc.gatech.edu</a:t>
            </a:r>
            <a:endParaRPr lang="en-US" dirty="0"/>
          </a:p>
          <a:p>
            <a:pPr marL="0" indent="0">
              <a:spcBef>
                <a:spcPct val="0"/>
              </a:spcBef>
              <a:buNone/>
            </a:pPr>
            <a:r>
              <a:rPr lang="en-US" dirty="0"/>
              <a:t>Parallel and Distributed Systems, Cloud, Embedded Systems</a:t>
            </a:r>
          </a:p>
          <a:p>
            <a:pPr marL="0" indent="0">
              <a:spcBef>
                <a:spcPct val="0"/>
              </a:spcBef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77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the College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College of Computing (</a:t>
            </a:r>
            <a:r>
              <a:rPr lang="en-US" dirty="0" err="1"/>
              <a:t>CoC</a:t>
            </a:r>
            <a:r>
              <a:rPr lang="en-US" dirty="0"/>
              <a:t>) was established at Georgia Tech in 1990. Initially it contained only one school (department):  Computer Science.</a:t>
            </a:r>
          </a:p>
          <a:p>
            <a:r>
              <a:rPr lang="en-US" dirty="0"/>
              <a:t>Now the college has 4 schools, plus one for teaching only:</a:t>
            </a:r>
          </a:p>
          <a:p>
            <a:pPr lvl="1"/>
            <a:r>
              <a:rPr lang="en-US" dirty="0"/>
              <a:t>School of Computer Science (CS)</a:t>
            </a:r>
          </a:p>
          <a:p>
            <a:pPr lvl="1"/>
            <a:r>
              <a:rPr lang="en-US" dirty="0"/>
              <a:t>School of Interactive Computing (IC)</a:t>
            </a:r>
          </a:p>
          <a:p>
            <a:pPr lvl="1"/>
            <a:r>
              <a:rPr lang="en-US" dirty="0"/>
              <a:t>School of Computational Science and Engineering (CSE)</a:t>
            </a:r>
          </a:p>
          <a:p>
            <a:pPr lvl="1"/>
            <a:r>
              <a:rPr lang="en-US" dirty="0"/>
              <a:t>School of Cybersecurity and Privacy (CP)</a:t>
            </a:r>
          </a:p>
          <a:p>
            <a:pPr lvl="1"/>
            <a:r>
              <a:rPr lang="en-US" dirty="0"/>
              <a:t>AND the School of Computing Instruction (SCI)</a:t>
            </a:r>
          </a:p>
        </p:txBody>
      </p:sp>
    </p:spTree>
    <p:extLst>
      <p:ext uri="{BB962C8B-B14F-4D97-AF65-F5344CB8AC3E}">
        <p14:creationId xmlns:p14="http://schemas.microsoft.com/office/powerpoint/2010/main" val="288856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the college- continued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0" y="1676400"/>
            <a:ext cx="7772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The latest School of Cybersecurity and Privacy gives its own M.S in Cybersecurity specialization.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As M.S. students, you are NOT affected by what course is taught by faculty from which school. You have to meet the requirements of your specialization.</a:t>
            </a:r>
          </a:p>
        </p:txBody>
      </p:sp>
    </p:spTree>
    <p:extLst>
      <p:ext uri="{BB962C8B-B14F-4D97-AF65-F5344CB8AC3E}">
        <p14:creationId xmlns:p14="http://schemas.microsoft.com/office/powerpoint/2010/main" val="3277778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Specializations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4000" b="1" dirty="0"/>
              <a:t>UNDER CS (Computer Science)</a:t>
            </a:r>
          </a:p>
          <a:p>
            <a:pPr marL="0" indent="0">
              <a:buNone/>
            </a:pPr>
            <a:r>
              <a:rPr lang="en-US" sz="4000" b="1" dirty="0"/>
              <a:t>ONLY ONE SPECIALIZATION-</a:t>
            </a:r>
          </a:p>
          <a:p>
            <a:r>
              <a:rPr lang="en-US" sz="4000" dirty="0"/>
              <a:t> Computing Systems</a:t>
            </a:r>
          </a:p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r>
              <a:rPr lang="en-US" sz="4000" b="1" dirty="0"/>
              <a:t>UNDER CSE (Computational Science and Engineering):</a:t>
            </a:r>
          </a:p>
          <a:p>
            <a:r>
              <a:rPr lang="en-US" sz="4000" dirty="0"/>
              <a:t>Modeling and Simulation</a:t>
            </a:r>
          </a:p>
          <a:p>
            <a:r>
              <a:rPr lang="en-US" sz="4000" dirty="0"/>
              <a:t>High Performance Computing</a:t>
            </a:r>
          </a:p>
          <a:p>
            <a:r>
              <a:rPr lang="en-US" sz="4000" dirty="0"/>
              <a:t>Visual Analytics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b="1" dirty="0"/>
              <a:t>UNDER IC (Interactive Computing)</a:t>
            </a:r>
          </a:p>
          <a:p>
            <a:r>
              <a:rPr lang="en-US" sz="4000" dirty="0"/>
              <a:t>Computational Perception and Robotics</a:t>
            </a:r>
          </a:p>
          <a:p>
            <a:r>
              <a:rPr lang="en-US" sz="4000" dirty="0"/>
              <a:t>Computer Graphics</a:t>
            </a:r>
          </a:p>
          <a:p>
            <a:r>
              <a:rPr lang="en-US" sz="4000" dirty="0"/>
              <a:t>Human Centered Computing</a:t>
            </a:r>
          </a:p>
          <a:p>
            <a:r>
              <a:rPr lang="en-US" sz="4000" dirty="0"/>
              <a:t>Human Computer Interaction</a:t>
            </a:r>
          </a:p>
          <a:p>
            <a:r>
              <a:rPr lang="en-US" sz="4000" dirty="0"/>
              <a:t>Interactive Intelligence</a:t>
            </a:r>
          </a:p>
          <a:p>
            <a:r>
              <a:rPr lang="en-US" sz="4000" dirty="0"/>
              <a:t>Machine Learning</a:t>
            </a:r>
          </a:p>
          <a:p>
            <a:r>
              <a:rPr lang="en-US" sz="4000" dirty="0"/>
              <a:t>Scientific Computing</a:t>
            </a:r>
          </a:p>
          <a:p>
            <a:r>
              <a:rPr lang="en-US" sz="4000" dirty="0"/>
              <a:t>Social Computing</a:t>
            </a:r>
          </a:p>
          <a:p>
            <a:endParaRPr lang="en-US" sz="4000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41941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Who are here from these other Specializations?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1" dirty="0">
                <a:highlight>
                  <a:srgbClr val="FFFF00"/>
                </a:highlight>
              </a:rPr>
              <a:t>NOTE THAT EACH OF THESE SPECIALIZATIONS HAVE THEIR OWN REQUIREMENTS.</a:t>
            </a:r>
          </a:p>
          <a:p>
            <a:pPr marL="0" indent="0">
              <a:buNone/>
            </a:pPr>
            <a:endParaRPr lang="en-US" b="1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b="1" dirty="0"/>
              <a:t>UNDER CSE (Computational Science and Engineering):</a:t>
            </a:r>
          </a:p>
          <a:p>
            <a:r>
              <a:rPr lang="en-US" dirty="0"/>
              <a:t>Modeling and Simulation</a:t>
            </a:r>
          </a:p>
          <a:p>
            <a:r>
              <a:rPr lang="en-US" dirty="0"/>
              <a:t>High Performance Computing</a:t>
            </a:r>
          </a:p>
          <a:p>
            <a:r>
              <a:rPr lang="en-US" dirty="0"/>
              <a:t>Visual Analytics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UNDER IC (Interactive Computing)</a:t>
            </a:r>
          </a:p>
          <a:p>
            <a:r>
              <a:rPr lang="en-US" dirty="0"/>
              <a:t>Computational Perception and Robotics</a:t>
            </a:r>
          </a:p>
          <a:p>
            <a:r>
              <a:rPr lang="en-US" dirty="0"/>
              <a:t>Computer Graphics</a:t>
            </a:r>
          </a:p>
          <a:p>
            <a:r>
              <a:rPr lang="en-US" dirty="0"/>
              <a:t>Human Centered Computing</a:t>
            </a:r>
          </a:p>
          <a:p>
            <a:r>
              <a:rPr lang="en-US" dirty="0"/>
              <a:t>Human Computer Interaction</a:t>
            </a:r>
          </a:p>
          <a:p>
            <a:r>
              <a:rPr lang="en-US" dirty="0"/>
              <a:t>Interactive Intelligence</a:t>
            </a:r>
          </a:p>
          <a:p>
            <a:r>
              <a:rPr lang="en-US" dirty="0"/>
              <a:t>Machine Learning</a:t>
            </a:r>
          </a:p>
          <a:p>
            <a:r>
              <a:rPr lang="en-US" dirty="0"/>
              <a:t>Scientific Computing</a:t>
            </a:r>
          </a:p>
          <a:p>
            <a:r>
              <a:rPr lang="en-US" dirty="0"/>
              <a:t>Social Computing</a:t>
            </a:r>
          </a:p>
          <a:p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04882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 are here to answer any questions you have, but we will mainly limit ourselves to the Computing Systems specialization.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500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F380D-7267-492D-8D25-867F8C084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400" y="1055402"/>
            <a:ext cx="7315200" cy="689371"/>
          </a:xfrm>
        </p:spPr>
        <p:txBody>
          <a:bodyPr/>
          <a:lstStyle/>
          <a:p>
            <a:r>
              <a:rPr lang="en-US" dirty="0">
                <a:latin typeface="Bebas Neue"/>
              </a:rPr>
              <a:t>Systems Faculty Members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9FE3B6-9D05-4D47-B47B-81D1B794B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7DD1AB5-42BA-4E8A-BFEE-435884E16AAB}" type="slidenum">
              <a:rPr lang="en-US">
                <a:solidFill>
                  <a:prstClr val="white">
                    <a:lumMod val="50000"/>
                  </a:prstClr>
                </a:solidFill>
              </a:rPr>
              <a:pPr defTabSz="685800"/>
              <a:t>8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5" name="Picture 4" descr="A picture containing person, wall, person&#10;&#10;Description automatically generated">
            <a:extLst>
              <a:ext uri="{FF2B5EF4-FFF2-40B4-BE49-F238E27FC236}">
                <a16:creationId xmlns:a16="http://schemas.microsoft.com/office/drawing/2014/main" id="{EA773405-1050-4DE8-92AD-DC1D5515D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1356" y="1959186"/>
            <a:ext cx="1084634" cy="14211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8A0864-8590-4538-B1F0-5728DF531914}"/>
              </a:ext>
            </a:extLst>
          </p:cNvPr>
          <p:cNvSpPr txBox="1"/>
          <p:nvPr/>
        </p:nvSpPr>
        <p:spPr>
          <a:xfrm>
            <a:off x="3104983" y="3398165"/>
            <a:ext cx="131737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85800"/>
            <a:r>
              <a:rPr lang="en-US" sz="1350" b="1" dirty="0">
                <a:solidFill>
                  <a:srgbClr val="595959"/>
                </a:solidFill>
                <a:latin typeface="Calibri"/>
              </a:rPr>
              <a:t>Ada </a:t>
            </a:r>
            <a:r>
              <a:rPr lang="en-US" sz="1350" b="1" dirty="0" err="1">
                <a:solidFill>
                  <a:srgbClr val="595959"/>
                </a:solidFill>
                <a:latin typeface="Calibri"/>
              </a:rPr>
              <a:t>Gavrilovska</a:t>
            </a:r>
            <a:r>
              <a:rPr lang="en-US" sz="1350" b="1" dirty="0">
                <a:solidFill>
                  <a:prstClr val="black"/>
                </a:solidFill>
                <a:latin typeface="Calibri"/>
              </a:rPr>
              <a:t>​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040DA5-CE6C-470D-BB89-DDE8C1244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2026" y="3833722"/>
            <a:ext cx="1233427" cy="15320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45C3722-7466-4095-B69B-13A6FEFEF02B}"/>
              </a:ext>
            </a:extLst>
          </p:cNvPr>
          <p:cNvSpPr txBox="1"/>
          <p:nvPr/>
        </p:nvSpPr>
        <p:spPr>
          <a:xfrm>
            <a:off x="2069387" y="5343802"/>
            <a:ext cx="20574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85800"/>
            <a:r>
              <a:rPr lang="en-US" sz="1350" b="1" dirty="0">
                <a:solidFill>
                  <a:srgbClr val="595959"/>
                </a:solidFill>
                <a:latin typeface="Calibri"/>
              </a:rPr>
              <a:t>Ling Liu</a:t>
            </a:r>
            <a:endParaRPr lang="en-US" sz="135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251E026-08B0-4A56-B42B-F81BA4A6BF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2131" y="3789212"/>
            <a:ext cx="1394090" cy="154669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2AB75B7-9CDA-4787-9258-ED2B65E00469}"/>
              </a:ext>
            </a:extLst>
          </p:cNvPr>
          <p:cNvSpPr txBox="1"/>
          <p:nvPr/>
        </p:nvSpPr>
        <p:spPr>
          <a:xfrm>
            <a:off x="4540572" y="5335336"/>
            <a:ext cx="20574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85800"/>
            <a:r>
              <a:rPr lang="en-US" sz="1350" b="1" dirty="0">
                <a:solidFill>
                  <a:srgbClr val="595959"/>
                </a:solidFill>
                <a:latin typeface="Calibri"/>
              </a:rPr>
              <a:t>Kishore Ramachandran</a:t>
            </a:r>
            <a:endParaRPr lang="en-US" sz="135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8" name="Picture 17" descr="A picture containing person, person, wall, indoor&#10;&#10;Description automatically generated">
            <a:extLst>
              <a:ext uri="{FF2B5EF4-FFF2-40B4-BE49-F238E27FC236}">
                <a16:creationId xmlns:a16="http://schemas.microsoft.com/office/drawing/2014/main" id="{5FC5326C-A2CC-4B60-AF3E-0340194ADF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0611" y="3823754"/>
            <a:ext cx="1017144" cy="154204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49DF867-51B9-437B-BEFF-ACFC30315281}"/>
              </a:ext>
            </a:extLst>
          </p:cNvPr>
          <p:cNvSpPr txBox="1"/>
          <p:nvPr/>
        </p:nvSpPr>
        <p:spPr>
          <a:xfrm>
            <a:off x="6337407" y="5365798"/>
            <a:ext cx="20574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85800"/>
            <a:r>
              <a:rPr lang="en-US" sz="1350" b="1" dirty="0">
                <a:solidFill>
                  <a:srgbClr val="595959"/>
                </a:solidFill>
                <a:latin typeface="Calibri"/>
              </a:rPr>
              <a:t>Alexey </a:t>
            </a:r>
            <a:r>
              <a:rPr lang="en-US" sz="1350" b="1" dirty="0" err="1">
                <a:solidFill>
                  <a:srgbClr val="595959"/>
                </a:solidFill>
                <a:latin typeface="Calibri"/>
              </a:rPr>
              <a:t>Tumanov</a:t>
            </a:r>
            <a:r>
              <a:rPr lang="en-US" sz="1350" b="1" dirty="0">
                <a:solidFill>
                  <a:prstClr val="black"/>
                </a:solidFill>
                <a:latin typeface="Calibri"/>
              </a:rPr>
              <a:t>​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25C8DBC-8704-46B2-B6E4-F44B6D867966}"/>
              </a:ext>
            </a:extLst>
          </p:cNvPr>
          <p:cNvSpPr txBox="1"/>
          <p:nvPr/>
        </p:nvSpPr>
        <p:spPr>
          <a:xfrm>
            <a:off x="3327742" y="5335987"/>
            <a:ext cx="85686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85800"/>
            <a:r>
              <a:rPr lang="en-US" sz="1350" b="1" dirty="0" err="1">
                <a:solidFill>
                  <a:srgbClr val="595959"/>
                </a:solidFill>
                <a:latin typeface="Calibri"/>
              </a:rPr>
              <a:t>Calton</a:t>
            </a:r>
            <a:r>
              <a:rPr lang="en-US" sz="1350" b="1" dirty="0">
                <a:solidFill>
                  <a:srgbClr val="595959"/>
                </a:solidFill>
                <a:latin typeface="Calibri"/>
              </a:rPr>
              <a:t> Pu</a:t>
            </a:r>
            <a:r>
              <a:rPr lang="en-US" sz="1350" b="1" dirty="0">
                <a:solidFill>
                  <a:prstClr val="black"/>
                </a:solidFill>
                <a:latin typeface="Calibri"/>
              </a:rPr>
              <a:t>​</a:t>
            </a:r>
          </a:p>
        </p:txBody>
      </p:sp>
      <p:pic>
        <p:nvPicPr>
          <p:cNvPr id="22" name="Picture 21" descr="A picture containing person, person, wall, indoor&#10;&#10;Description automatically generated">
            <a:extLst>
              <a:ext uri="{FF2B5EF4-FFF2-40B4-BE49-F238E27FC236}">
                <a16:creationId xmlns:a16="http://schemas.microsoft.com/office/drawing/2014/main" id="{DF8FC278-F838-4D21-B54F-B6FC7DC6E4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9229" y="1943095"/>
            <a:ext cx="1228725" cy="148588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91B07A6-38A0-473D-9FFD-3B198790FED5}"/>
              </a:ext>
            </a:extLst>
          </p:cNvPr>
          <p:cNvSpPr txBox="1"/>
          <p:nvPr/>
        </p:nvSpPr>
        <p:spPr>
          <a:xfrm>
            <a:off x="4759229" y="3416785"/>
            <a:ext cx="20574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/>
              </a:rPr>
              <a:t>Greg Eisenhauer​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F789648-EA87-1970-E64E-ADA566742C25}"/>
              </a:ext>
            </a:extLst>
          </p:cNvPr>
          <p:cNvSpPr txBox="1"/>
          <p:nvPr/>
        </p:nvSpPr>
        <p:spPr>
          <a:xfrm>
            <a:off x="1683161" y="3411650"/>
            <a:ext cx="1252391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US" sz="1350" dirty="0">
                <a:solidFill>
                  <a:srgbClr val="212121"/>
                </a:solidFill>
                <a:latin typeface="Calibri"/>
              </a:rPr>
              <a:t>Ketan </a:t>
            </a:r>
            <a:r>
              <a:rPr lang="en-US" sz="1350" dirty="0">
                <a:solidFill>
                  <a:prstClr val="black"/>
                </a:solidFill>
                <a:latin typeface="Calibri"/>
              </a:rPr>
              <a:t>Bhardwaj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941D7B0-DBA7-BFBD-DEA2-116DFFFE47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1166" y="1985200"/>
            <a:ext cx="1194386" cy="1412966"/>
          </a:xfrm>
          <a:prstGeom prst="rect">
            <a:avLst/>
          </a:prstGeom>
        </p:spPr>
      </p:pic>
      <p:pic>
        <p:nvPicPr>
          <p:cNvPr id="7" name="Picture 6" descr="A person wearing glasses and a suit&#10;&#10;Description automatically generated with medium confidence">
            <a:extLst>
              <a:ext uri="{FF2B5EF4-FFF2-40B4-BE49-F238E27FC236}">
                <a16:creationId xmlns:a16="http://schemas.microsoft.com/office/drawing/2014/main" id="{E28406BB-A575-1EEF-667F-979161DC73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0592" y="3823181"/>
            <a:ext cx="1291278" cy="151215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BF6ED71-7C20-22C8-1849-21D55992D6AA}"/>
              </a:ext>
            </a:extLst>
          </p:cNvPr>
          <p:cNvSpPr txBox="1"/>
          <p:nvPr/>
        </p:nvSpPr>
        <p:spPr>
          <a:xfrm>
            <a:off x="6459228" y="3365838"/>
            <a:ext cx="1094318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US" sz="1350" b="1" dirty="0">
                <a:solidFill>
                  <a:prstClr val="black"/>
                </a:solidFill>
                <a:latin typeface="Calibri"/>
              </a:rPr>
              <a:t>Anand </a:t>
            </a:r>
            <a:r>
              <a:rPr lang="en-US" sz="1350" b="1" dirty="0" err="1">
                <a:solidFill>
                  <a:prstClr val="black"/>
                </a:solidFill>
                <a:latin typeface="Calibri"/>
              </a:rPr>
              <a:t>Iyer</a:t>
            </a:r>
            <a:endParaRPr lang="en-US" sz="135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0C260F6-E5D2-C89D-85D3-4933A4C4F6F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24821" y="1965566"/>
            <a:ext cx="122872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002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011ED-870F-D3B5-7739-1D4849F3F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Courses offered in Fall 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B02093-489C-6B3C-B795-ECF1F9951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D1AB5-42BA-4E8A-BFEE-435884E16AA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218C6D-A424-6E6F-8F89-AB26E6558768}"/>
              </a:ext>
            </a:extLst>
          </p:cNvPr>
          <p:cNvSpPr txBox="1"/>
          <p:nvPr/>
        </p:nvSpPr>
        <p:spPr>
          <a:xfrm>
            <a:off x="1152074" y="2032433"/>
            <a:ext cx="7983858" cy="3531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12121"/>
                </a:solidFill>
                <a:highlight>
                  <a:srgbClr val="FFFF00"/>
                </a:highlight>
              </a:rPr>
              <a:t>CS3210 Design of Operating Systems </a:t>
            </a:r>
            <a:r>
              <a:rPr lang="en-US" dirty="0">
                <a:solidFill>
                  <a:srgbClr val="212121"/>
                </a:solidFill>
              </a:rPr>
              <a:t>(</a:t>
            </a:r>
            <a:r>
              <a:rPr lang="en-US" b="1" dirty="0">
                <a:solidFill>
                  <a:srgbClr val="595959"/>
                </a:solidFill>
              </a:rPr>
              <a:t>Anand Iyer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>
                <a:solidFill>
                  <a:srgbClr val="212121"/>
                </a:solidFill>
                <a:latin typeface="Aptos" panose="020B0004020202020204" pitchFamily="34" charset="0"/>
              </a:rPr>
              <a:t>CS 6210 Advanced Operating Systems </a:t>
            </a:r>
            <a:r>
              <a:rPr lang="en-US" dirty="0"/>
              <a:t>(</a:t>
            </a:r>
            <a:r>
              <a:rPr lang="en-US" b="1" dirty="0">
                <a:solidFill>
                  <a:srgbClr val="595959"/>
                </a:solidFill>
              </a:rPr>
              <a:t>Ada </a:t>
            </a:r>
            <a:r>
              <a:rPr lang="en-US" b="1" dirty="0" err="1">
                <a:solidFill>
                  <a:srgbClr val="595959"/>
                </a:solidFill>
              </a:rPr>
              <a:t>Gavrilovska</a:t>
            </a:r>
            <a:r>
              <a:rPr lang="en-US" dirty="0"/>
              <a:t>​)</a:t>
            </a:r>
          </a:p>
          <a:p>
            <a:endParaRPr lang="en-US" dirty="0"/>
          </a:p>
          <a:p>
            <a:r>
              <a:rPr lang="en-US" dirty="0"/>
              <a:t>CS 6211 </a:t>
            </a:r>
            <a:r>
              <a:rPr lang="en-US" dirty="0">
                <a:solidFill>
                  <a:srgbClr val="212121"/>
                </a:solidFill>
                <a:latin typeface="Calibri" panose="020F0502020204030204" pitchFamily="34" charset="0"/>
              </a:rPr>
              <a:t>System Design for Cloud Computing (Fall 2024)</a:t>
            </a:r>
            <a:r>
              <a:rPr lang="en-US" dirty="0">
                <a:solidFill>
                  <a:srgbClr val="212121"/>
                </a:solidFill>
                <a:latin typeface="Aptos" panose="020B0004020202020204" pitchFamily="34" charset="0"/>
              </a:rPr>
              <a:t> </a:t>
            </a:r>
            <a:r>
              <a:rPr lang="en-US" dirty="0"/>
              <a:t>(</a:t>
            </a:r>
            <a:r>
              <a:rPr lang="en-US" b="1" dirty="0">
                <a:solidFill>
                  <a:srgbClr val="595959"/>
                </a:solidFill>
              </a:rPr>
              <a:t>Kishore Ramachandran</a:t>
            </a:r>
            <a:r>
              <a:rPr lang="en-US" dirty="0">
                <a:solidFill>
                  <a:srgbClr val="595959"/>
                </a:solidFill>
              </a:rPr>
              <a:t>)</a:t>
            </a:r>
            <a:endParaRPr lang="en-US" dirty="0"/>
          </a:p>
          <a:p>
            <a:endParaRPr lang="en-US" dirty="0">
              <a:solidFill>
                <a:srgbClr val="595959"/>
              </a:solidFill>
            </a:endParaRPr>
          </a:p>
          <a:p>
            <a:r>
              <a:rPr lang="en-US" dirty="0"/>
              <a:t>CS4220/6235, Real-Time and Embedded Systems (</a:t>
            </a:r>
            <a:r>
              <a:rPr lang="en-US" b="1" dirty="0"/>
              <a:t>Calton Pu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CS6220 Big Data Systems and Analytics </a:t>
            </a:r>
            <a:r>
              <a:rPr lang="en-US" dirty="0">
                <a:solidFill>
                  <a:srgbClr val="595959"/>
                </a:solidFill>
              </a:rPr>
              <a:t>(</a:t>
            </a:r>
            <a:r>
              <a:rPr lang="en-US" b="1" dirty="0">
                <a:solidFill>
                  <a:srgbClr val="595959"/>
                </a:solidFill>
              </a:rPr>
              <a:t>Ling Liu</a:t>
            </a:r>
            <a:r>
              <a:rPr lang="en-US" dirty="0">
                <a:solidFill>
                  <a:srgbClr val="595959"/>
                </a:solidFill>
              </a:rPr>
              <a:t>)</a:t>
            </a:r>
          </a:p>
          <a:p>
            <a:endParaRPr lang="en-US" dirty="0">
              <a:solidFill>
                <a:srgbClr val="595959"/>
              </a:solidFill>
            </a:endParaRPr>
          </a:p>
          <a:p>
            <a:r>
              <a:rPr lang="en-US" sz="1650" dirty="0"/>
              <a:t>CS8803-SMR  Systems for Machine Learning </a:t>
            </a:r>
            <a:r>
              <a:rPr lang="en-US" sz="1650" b="1" dirty="0"/>
              <a:t> </a:t>
            </a:r>
            <a:r>
              <a:rPr lang="en-US" sz="1650" dirty="0"/>
              <a:t>(</a:t>
            </a:r>
            <a:r>
              <a:rPr lang="en-US" sz="1650" b="1" dirty="0">
                <a:solidFill>
                  <a:srgbClr val="595959"/>
                </a:solidFill>
              </a:rPr>
              <a:t>Alexey </a:t>
            </a:r>
            <a:r>
              <a:rPr lang="en-US" sz="1650" b="1" dirty="0" err="1">
                <a:solidFill>
                  <a:srgbClr val="595959"/>
                </a:solidFill>
              </a:rPr>
              <a:t>Tumanov</a:t>
            </a:r>
            <a:r>
              <a:rPr lang="en-US" sz="1650" dirty="0"/>
              <a:t>​)</a:t>
            </a:r>
          </a:p>
          <a:p>
            <a:endParaRPr lang="en-US" sz="1350" dirty="0"/>
          </a:p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0531291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ustom 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F3E42"/>
      </a:hlink>
      <a:folHlink>
        <a:srgbClr val="EF3E4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947</Words>
  <Application>Microsoft Macintosh PowerPoint</Application>
  <PresentationFormat>On-screen Show (4:3)</PresentationFormat>
  <Paragraphs>157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.AppleSystemUIFont</vt:lpstr>
      <vt:lpstr>Gentium Book Basic</vt:lpstr>
      <vt:lpstr>Myriad Pro</vt:lpstr>
      <vt:lpstr>Myriad Pro Regular</vt:lpstr>
      <vt:lpstr>Aptos</vt:lpstr>
      <vt:lpstr>Arial</vt:lpstr>
      <vt:lpstr>Bebas Neue</vt:lpstr>
      <vt:lpstr>Calibri</vt:lpstr>
      <vt:lpstr>Times New Roman</vt:lpstr>
      <vt:lpstr>Office Theme</vt:lpstr>
      <vt:lpstr>1_Office Theme</vt:lpstr>
      <vt:lpstr>MS Computer Science – Computing Systems (CompSys)</vt:lpstr>
      <vt:lpstr>Some Relevant Faculty Members</vt:lpstr>
      <vt:lpstr>About the College</vt:lpstr>
      <vt:lpstr>About the college- continued</vt:lpstr>
      <vt:lpstr>Specializations</vt:lpstr>
      <vt:lpstr>Who are here from these other Specializations?</vt:lpstr>
      <vt:lpstr>We are here to answer any questions you have, but we will mainly limit ourselves to the Computing Systems specialization.</vt:lpstr>
      <vt:lpstr>Systems Faculty Members</vt:lpstr>
      <vt:lpstr>Courses offered in Fall 2024</vt:lpstr>
      <vt:lpstr>Courses offered in Spring 2025</vt:lpstr>
      <vt:lpstr>Some Remedial Courses in Systems</vt:lpstr>
      <vt:lpstr>A note about CS3210</vt:lpstr>
      <vt:lpstr>An Algorithm to Evaluate your Background</vt:lpstr>
      <vt:lpstr>Remedial algorithm courses</vt:lpstr>
      <vt:lpstr>PowerPoint Presentation</vt:lpstr>
    </vt:vector>
  </TitlesOfParts>
  <Company>Georgia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localadmin</dc:creator>
  <cp:lastModifiedBy>Xu, Jun</cp:lastModifiedBy>
  <cp:revision>42</cp:revision>
  <dcterms:created xsi:type="dcterms:W3CDTF">2019-08-08T20:03:50Z</dcterms:created>
  <dcterms:modified xsi:type="dcterms:W3CDTF">2025-08-12T19:20:15Z</dcterms:modified>
</cp:coreProperties>
</file>